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01" r:id="rId3"/>
    <p:sldId id="302" r:id="rId4"/>
    <p:sldId id="303" r:id="rId5"/>
    <p:sldId id="308" r:id="rId6"/>
    <p:sldId id="304" r:id="rId7"/>
    <p:sldId id="267" r:id="rId8"/>
    <p:sldId id="307" r:id="rId9"/>
    <p:sldId id="305" r:id="rId10"/>
    <p:sldId id="309" r:id="rId11"/>
    <p:sldId id="310" r:id="rId12"/>
    <p:sldId id="273" r:id="rId1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7A3C5"/>
    <a:srgbClr val="1DC4FF"/>
    <a:srgbClr val="33CC33"/>
    <a:srgbClr val="C7F1ED"/>
    <a:srgbClr val="FF3300"/>
    <a:srgbClr val="00E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az-Latn-AZ"/>
          </a:p>
        </p:txBody>
      </p:sp>
      <p:sp>
        <p:nvSpPr>
          <p:cNvPr id="3" name="Дата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6BB6634-8EEA-491C-B411-E3348E3E27DF}" type="datetimeFigureOut">
              <a:rPr lang="az-Latn-AZ" smtClean="0"/>
              <a:pPr/>
              <a:t>24.06.2014</a:t>
            </a:fld>
            <a:endParaRPr lang="az-Latn-AZ"/>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az-Latn-AZ"/>
          </a:p>
        </p:txBody>
      </p:sp>
      <p:sp>
        <p:nvSpPr>
          <p:cNvPr id="5" name="Заметки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az-Latn-AZ"/>
          </a:p>
        </p:txBody>
      </p:sp>
      <p:sp>
        <p:nvSpPr>
          <p:cNvPr id="6" name="Нижний колонтитул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lang="az-Latn-AZ"/>
          </a:p>
        </p:txBody>
      </p:sp>
      <p:sp>
        <p:nvSpPr>
          <p:cNvPr id="7" name="Номер слайда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56B93C96-20F2-426A-AB00-82C69C250366}" type="slidenum">
              <a:rPr lang="az-Latn-AZ" smtClean="0"/>
              <a:pPr/>
              <a:t>‹#›</a:t>
            </a:fld>
            <a:endParaRPr lang="az-Latn-AZ"/>
          </a:p>
        </p:txBody>
      </p:sp>
    </p:spTree>
    <p:extLst>
      <p:ext uri="{BB962C8B-B14F-4D97-AF65-F5344CB8AC3E}">
        <p14:creationId xmlns:p14="http://schemas.microsoft.com/office/powerpoint/2010/main" xmlns="" val="926919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49632A-0E79-4526-B266-A52DC7840CEC}"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3F55A-C4AB-4887-9504-70629B6A1781}"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9632A-0E79-4526-B266-A52DC7840CEC}"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3F55A-C4AB-4887-9504-70629B6A17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49632A-0E79-4526-B266-A52DC7840CEC}"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3F55A-C4AB-4887-9504-70629B6A17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9632A-0E79-4526-B266-A52DC7840CEC}"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3F55A-C4AB-4887-9504-70629B6A17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49632A-0E79-4526-B266-A52DC7840CEC}"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63F55A-C4AB-4887-9504-70629B6A1781}"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49632A-0E79-4526-B266-A52DC7840CEC}"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3F55A-C4AB-4887-9504-70629B6A17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49632A-0E79-4526-B266-A52DC7840CEC}" type="datetimeFigureOut">
              <a:rPr lang="en-US" smtClean="0"/>
              <a:pPr/>
              <a:t>6/24/2014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63F55A-C4AB-4887-9504-70629B6A1781}"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49632A-0E79-4526-B266-A52DC7840CEC}" type="datetimeFigureOut">
              <a:rPr lang="en-US" smtClean="0"/>
              <a:pPr/>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63F55A-C4AB-4887-9504-70629B6A17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9632A-0E79-4526-B266-A52DC7840CEC}" type="datetimeFigureOut">
              <a:rPr lang="en-US" smtClean="0"/>
              <a:pPr/>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63F55A-C4AB-4887-9504-70629B6A17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9632A-0E79-4526-B266-A52DC7840CEC}"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3F55A-C4AB-4887-9504-70629B6A1781}"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49632A-0E79-4526-B266-A52DC7840CEC}"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63F55A-C4AB-4887-9504-70629B6A17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249632A-0E79-4526-B266-A52DC7840CEC}" type="datetimeFigureOut">
              <a:rPr lang="en-US" smtClean="0"/>
              <a:pPr/>
              <a:t>6/24/2014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263F55A-C4AB-4887-9504-70629B6A17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 descr="data:image/jpeg;base64,/9j/4AAQSkZJRgABAQAAAQABAAD/2wCEAAkGBxQTEhIUEhQVFRUVFBQUFRUVFBUUFBQVFBQWFhQUFBQYHCggGBolHBQUITEhJSkrLi4uFx8zODMsNygtLisBCgoKDg0OGhAQGiwkHyQsLCwsLCwsLCwsLCwsLCwsLCwsLCwsLCwsLCwsLCwsLCwsLCwsLCwsLCwsLCwsLCwsLP/AABEIAMIBBAMBEQACEQEDEQH/xAAbAAABBQEBAAAAAAAAAAAAAAACAAEDBAYFB//EAD8QAAIBAgMEBggFAgUFAQAAAAECAAMRBBIhBQYxUUFxgZGSoSJSU2FiscHRExUywvAj4RRCguLxB2NyotIz/8QAGgEAAgMBAQAAAAAAAAAAAAAAAAECAwQFBv/EADERAAICAQMCBQMEAQQDAAAAAAABAhEDEiExBFETIkFSYQUUMkJxgZGxocHw8SMz4f/aAAwDAQACEQMRAD8AC1pxjhlrBvrbnKsi9RiqLYxp2hBU4pAS30kK3AlwiyM+ScC+eEiXvgrjjAr9S5REC6JcoxlyJqjWECbdHHx1WBjyyOW0tRlHEQBCIAhEMeIY4iAINAdhB4WSskV47JJhgyVjHtGAssAoVogGiAcRjCEACEBocRDDBgSCERIeMDLVNRcS9bGEakbGNoC3WW4BlMXToY1COYIVVoITLuDXSVy5LcaJajSJOTGoi8BR3LyCBekW6AjRbEHFNaDFNnDxbxxMOR7laTKxwYUAYkRjxAPaIY9oBQoAK0QDwGEGMBpkivJJkkyUNJWSsKAxisBUNaABAQGPEMcQAIQJDiIYV4AZVGsZpaMYTCxgItUDdSJVJU7GBTNo2Ie12hwgOlRFhKC+PANUwFInw6wLIIuIIFyLVPhGWIo4+rEU5ZHDqvcy6KMLdgiAggIWMMCRAIGJgEDI0OxwYiVjwAVoDCtABwIDHtABCAyRXjsaZKrSVkkFGMbLAQhEMIQGFAY4gMeKgMrNRjJALjqkfUA8M0jNCHfjBcAS4XUyOTZDitzo9EoLyC9zH6FfLL1EaQNESzTgWIsVDYQLHwcXH1I1yYsrOeEltmcL8OLUOgwkjY6HtCwEDBgPeKgHiGOIgHvAdhCIkPGMeACvAAoDHEBkqvJJjTJBJWSFaIKHEACEBigMIQGZUrYkcpo5VmIOmYmArWaLlCDrHWKIMtYJNJVke5OCLDmVk2wKPGSZGK3OhTkTREtUBGWxFi6mkQTdI4OKq6yyETDN2yuKks0lYa1ZFxHZKlSQcRpkgMiTHyiKwoYpHYtINo7FQ4MQDiAx4hjgwAIGBIeAUKAwxAYVoxhqYDRIDGmSCtJAKAxxEwQ8djM1XFwG75bHZ0YmRr85JgSuOBkV2EAxuRJJAdPDiwmaT3LIcAVXhFCbJsOsi+SyCLqCBci3SGkZaijj6kCjLI4lRrmXxVGMERgSCIYQkWAYkRhhzFQ7JA8g0SUgoiWzEUjsNIOWFkaoUAHEBiEQBCBJBiMY8ACBgNBCBIIQAkUySZJBiSsdDQYhWiGZvDnoPTLp9zEABxHKSESX0MXqAFBbsI5ukI6jGwmXkufBWQXMseyK0dGgsqNEUWKY1gWIssbCBa9kcbHVJOC3MWV7lBRLSkkVRItsYX4cWodD/hxagoUBDgwAIRDCEQwg8jRJSDDRE0wrQsKBKQsWkYQAeIYQgMMR2Me0LCgljJBwGOIrGSKZNMYUYDRiMva0v5MYdccG75GL9AALSQifArfWQysaLWIbSVQ5JyBwwjmKJ0EEqNCLFARlkRYqppAU3sZ/F1LmaMapGGTtkF5MQaRMCwrGVtErDFSQcR2SA3kR8iywsNIssdiqhAxAh4iQ4gAQaKhplrCYd6miKWtxsL26+UlDHOb8qstinLgsnYtf2T90s+2ze1kvCl2B/Ja/sn7ofbZvaxeFPsENj1/ZP3RfbZvax+HPsIbHr+yfuh9tm9rH4cuwQ2RX9k/dD7bN7WHhy7DjZFf2T90f22b2sfhy7BDZNf2T90Pts3tY9EuwX5TW9k/dD7bN7WPRLsR1sFUQXdGUcyNIpYpw3kqE4tcoASCYD2krAy4FxL/UxDjVSIuHYiAnSWCZ0cGlhM2R2yUUDiW1koLYGT4YSufJOJeEgXFqloIy2OyKG0Kscd2Z80jhtcma+EZggsVgSIJFjJBIgeh7pbNpnC02emjFsxuVBNsxA1PuE6nTY4+Gm0dPp8cfDTaOHvsqLWpqiqtkucoAvdum3VMvWpKSSRm6pJSSSM+GmFpGeww0jRKx7RWFCtCwoQgAQERKj0HdTDhcMmmrXY++5NvK07vRxSxL5OhgjUEX8RjqaGzuinkWAMulljHZsscorlkf5rR9rT8YkfuMfuQa490P+aUfa0/EIfcYvcg1x7ob81oe1p+MQ+4x+5C1x7oX5rR9rT8Yh9xi9yHrj3Q/5pR9qniEPuMXuQa49xfmlH2qeIQ+4xe5Brj3JsPiUe+Rla3GxBtJxyRl+LsaafBzN6ntQtzZR53+ky9fKsVd2V5fxMepnFTM5JeSAy6GaWYh30gtxEGGF2k5bIR3cLhXcWRGY/CpPymaMJTeystjFvhBjdzFE3NFrda37rzV9vkUdkS8DJ2LH5VWT9VJx/pJHeJmngyrmLJrHJcoBeMpJIlqtpBk26RxsQ7O2VFLMehQWPcJoxY2zHJuTpFmhu7ijqKDjrsvzM0/b5H6El0+R+gbbBxI40KnYAfkZF9PkXoHgZF+krVMMymzoynkylfnKJRkuUQcWuUB+HIOQj1bZFHJQpLypqPKd7EqgkdjGqgl8GB3vqZsXU+EKvcoJ8yZy+rleVnO6l3kZyVmRlBLSpFjZQWPJQSe4QSb4Gk3sjoUtg4k8KTdtl8iZculyv8ASWrDk7BHYuIHGi/YAflIPpcq/SyaxT7FSrh2X9Ssp+IFfnKZRlH8lRFxZEdJFkeD0/ZtPLSpryRR5CekxLTBL4OpBVFGJ3nfNianuyr3KPuZxOtleZmPNvNnMU2mUrRKIiYxSAqEBAB4DFGBr9z6dqTnm/yAnZ+nRrG33ZpwrayPfGp6NJeZY9wt9ZD6i9or5DM+DMzlFA4MdgZxksbdvZNSlasxMjqNJJCNLuVu1+NetV//ADB9EcM5HHX1R5zXiwKe8uDT0+DX5pcHoiKlNbAKqjqVRNySittjopJLYpfn2Gvb8ZL9enfwlbz41yyHjY+LReoVlcXQhhzBuJZGSluiaafBn97aS/0zYBiWubC5AA48+InO+oqNR7lOVLY4GEwDV6gpqbDizeqvPrmLBheWVIz6HN6UbbZuzKVBctNQOZ4s3vY9M7kMcYKomyGOMFSAxW2sPTNnqop5Xue0CEssI8sJZYR5ZLhNpUqptTqIx42Ugm3O3aIRyRlwxxyRlsnZX3lIGGrEi/oEC/M6D5yHUV4bshn/APW/2PNsMmZlX1mC95tOLGNySOWlbo9cAnoKOyeX7UfPWqtzqN3BiB5Tz+abeRv5OVkqUm/kLZOymr1Ai6DizeqOfXJYMbyy0oIYnN0j0PZ2z6dFcqKBzP8Amb3k9M7ePFHGqijpQxxgqQOI2tQQ2eogPK9z3CRlmhHlilkhHlkmG2hSqGyOrHjYG5t1Rwywl+LslGcZcMh2+wGHqkgH0D3nQfOR6nbFJkcrqDPPaNPMyrzYDvNp56MbkkYUrZ6haenOkeb7QfNVqnnUfuzG081nlqySfyzBLeTZBaVCHWAIlECYJWMVCtEFCjA3G7SWw6e/Me9j9J3+ijWFf89TVj/E4+91T+og5JfvJ+0xfUZedL4K83Jw5zioa0AOAT6PV8prSp/uYmQJSLsqLxdlUdbG31l0FboEraR7RgsMtKmlNf0ooUdgnWSpJI7MYqKSR55vrtpqtU0lP9NDaw/zMOJPPW4E52fK5SaXCOb1OVzen0OVhFnPyMqij0fdOnbDIfWLN5kfSdjoo1iR0sH4I5291T+og5IT3n+0x/UZXNL4Fme5f3UwoWjn6ahv/pGij5ntmrosenHq7jwxpX3Odv1thqSrSpkhqlyxHEINND0E/QyXU5NKpcsq6rK4rSvU8/UTnM5yNh/09oXqVX9VAvia/wC2auiXmbNvRrzNnd31q2wxHrOi9xzftl/WOsRf1TrGY/d2lmxNEfHfwgt9JzumV5YmLCryJHpWIqZUZuSk9wvO1J0rOo3Ss8ozdPSde+ede5xkzebnYTLQznjUJP8ApGij5ntnX6LHpx33Ol00ahfcHe3aZRRTQ2ZwbkcQvDTr+kh13UOEVGPL/wABnm0qRh2SclSs57jRpNxKV6lRuSBfE1/2zofT4+ZyNXSLds7W+FS2GYesyDzv9Jq66VYWX9R+Bktg082Ioj4wfDr9JyumWrLH9zLiXnR6LXeyseQJ7hed+TpNnQZ51gqH4lVFP+dgCRx14n5zzeOPiZEu7MMVbom2hs9qbN6LZAxCsRxAOklmwSxt7Ou5KUWmB/gqmXPkbLa+bKbW59Uh4OTTq0ug0uroE4dwVBU3YAqLasDwIiljkmlXPAU0TpgKhJUIxK8QBw65JYMjbSi7RLS3sSYTZNR3yZSvSSQbDTTvtLMXS5Jz01QKDboqVqTISGBBHQeMonFwdS5ItNG+2ZTy0aY5IvynpMMdOOK+DXFUkZLeOpfEP7go8v7zjddK8zM+R+Y50yEBQAzxbzmujEWt1KebG4ccnLeFWb6TXgXnRZgV5EetYl7Kx5AnuF50pOlZ1XweKg5mvOK9kcVbnVorMkmWxR6bsillo0l5IvmLmegwR044r4OnBVFIym9Na9Z/hCjyv9ZyOtleZ/wZ8z3ZrtmJlpUhyRB/6idnEqhFfBpgqijzrfXEXxlQeqEUeAN+6c7qt8jOb1LvIzkKw5TK0yg3n/T+jalVb1qlvCo/+p0ehXlb+TodIvK38g7/ANT0KK82ZvCAP3SPXS8qQuseyRy9yaWbEX9VGPfYfUyjoo3kvsinpVczW7xVcuGrHmhXxej9Z0OpdYpfsbczrGzzacE5Z6jsullo0l5U0H/qJ6HEqgl8HWgqikYreuqTinHqhAPCG/dON1zvM12MWd/+RnKUzHwQNhuTRtTqNzcDuUfedf6avI38mvp1SbI9+anoUl5sx8IA/dD6jLyxRHqeEjl7oU74hT6qsfK31mXoI3m/gr6dXM1+3KmXD1T8DDvFvrOr1LrFJ/DNeR1FmS3bS+IQ9ChmPYpHzInG6JXmT7WzNi/IuYSs1ShXLubPURBmNwuZhcjsIl+OcsmKep8tJE024uzqJTFEOWNTKiZQXdcr6WAVRNiSxJtt0l6vn9kWJaeSphcv4VGu1v6NNltza+VB85nx6fDhml+lf6kVWlS7CpLVehR/CJ9JmaqVIBuW6fPygvFnih4fq9/7GrcVX8lgOxr4nISStMKoB4tbQ9YN5YpSebJp9EP9TozFam5cq9898pvqb8OM5MlLXUubKGne56GosLT0y2RsMBtSpmrVT8bdwNh8p5zqJassn8mSX5MgEpREcSQGbdtJrS3MRc3PfLjaLHhmI8Ssv1mrFKpxLMDrIj1ysmYEHpBB7RadJqzrM8fqYB6NRqdQEFT09I6COYM4ueLi6Zx5QcHTLmHS5AGpJA75kS1OicT1VVsAOWk9KlSo6p5xvDXBqVT8TeRt9J5/M9WVv5Odnktzf7MqhqVJhwamhHaoneh+KN8HcUzA78bPKYlqhBy1ApDdAZVCkHlwB7Zz+qhJS1ejOf1UGp6vRnAUTHZmPSdzKOXCp8RZu8kDyE63SqsaOn0yrGjjb9V/6tNeSE+I/wC2YvqG8kinqpeZIsbh0taz+5V+ZP0kvp0X5myXSpbsv77VbYe3rOo7Bdv2iaOulWL+SfVOoGDE4pzz1PZ7g0qZHAopHhE9FjdwX7HXi7ijG734JlrGpY5XC69AKqFIPcD2zk9djaya/RmPqINSs4cwWUm+3Tp2wy/EWPnb6TvdDGsKN2BeRHH31a9SmOSE+I/7Zh+pS88V8FfUbtD7kUvTqtyUL4jf9sf01eaTF063Z197KlsO3xMo87/Sa+vlWF/JdmflMVTYjgSOjQkaThKTW6MqJQxta5txtfTuhbqiQS1bFc12AIOUk2I5e6NTdrVuuwy3jdoh0FNEFNASxAN7nmZdl6hShojGkScrVJFNKhHAkc7Ei8oUpLhkUHTcjgSD7iQYKTXDGixs2nmrUh8YJ7NfpLunWrNH9xxVyRu3awJ5C/dPRN0rNR5w7XJPMk95nl27bZiHEEA8YzL4jS83R3MIsESLMDYggg8jxBjk6YuD1TYG8FOuoFwtUD0kOhJ6SvMTp4cyyL5OrizKar1OrVoq36lDe5gD85a4p8otaT5ElFV/SqrysAIKKXAJJcElRrAnkL90bdKxnkO1KxNzzJPfPP493Zx8krZqNxt4FFMUKxCldKbHgVv+knoInVwZ4/izX02dVol/BtWAI11B7QZr5NhAmBpA3FNAeYRb/KR0R7C0R7ElWsqC7Mqj3kAecbko87DbS5PO95satXEMyG6gKoPQbDW3aTON1U1PJa4OZnmpztHc3CrqBVS/pXDAcxa2n86Zq6CSpo0dI1ujVVaasLMARyIBHdN8knszW1fJjN8sKq1KZUAXS1gLcDpoOucnr0ozVdjH1EFaot7q7bUKKNUhSv6GOgI9UnoMt6Pqo6dEn+xLBlpaZGpYAjmO8GdLZo1kS4OmNQiA+5RI+HHsLSuwdSsqC7EKPeQB5wcoxW7oG0jC7fxq1K7FDdQFUHoNhrbtM4PW5Fky3HgyZJJy2O7ubT9Co3N7dyj/AOpu+mR8kn8/7F2FbMHfSp6FNebk9w/vD6lLyRXyLO9kZMTjmZEgMCaDtAY1ohCgMcGMDr7uJeuvuDHyt9Zs6CN5l8WWY/yNPtSplo1T8DfK07OeWnHJ/DLpbIwE80ZBxGAUdjMlin4e+dCCMJYojS0rlyBAdX6v5pLFaQHbw+PqgWFWpblnb7ymWWfcsU5d2drda74pCxLZVdtST/ly9P8A5S3o9Usyv0L8G+RGv27Vy4es3Km3mLfWdTO6xS/Y2ZHUGzx7FVczTlQjpRxx10g/kDt7FFZw34dULltdTV/DOU8WA4WHTJwjJ/jKv5Lcep/jKv5GxOLqZioru9iRcO2U9XulU8k06uwcpXWr/UqNfpuT79ZVdkH8kww7ZPxLejmyX+K17d0el6dXoGnawEexuNLdI0t2yO/KCy2doVSLfi1Lf+bfeS8bJ3ZPXLuxYOiajhcwBN9Xaw0BOp7JGMHklV/2OCbdWNa+nylLTTJ7MtYoVcO5p/iEEW/QzW1AP1l83kwy06hy1QdWQtj6p41HP+tvvIvNkfMn/ZHXLuw/8K+amG0NQKVLHoY2BJ6BE8cnJJ+vclpdq/UirU8rMtwbG1wbg25GQnHTJrsDVOjc7q07YdTzLHzsPlO30Mawo2YfxOTvm/p0xyUnvNv2zH9Tl5oorzcozwnMKQxGMkWIkJhGAwiAUYGg3RS7ueSgd5/tOl9Mj55S+C7EdTeR7YdveVHeR9pt66VYWTyfiYucEyiEACEYzIvqw906C2RhLQsAOoyv1ArYbXWWTA6lEzLImjVbjJ/VqtyQDxH/AGzb9PXmbNXSrzNnV32xQXCP8RVR33Pym3qWnjaLeplWNmC3YqZcQtQ0mqKoJYKuYgEWDZfcTMmLaS2sw4XUrqzUikwxK1KjZ1XC1KqFqYpuFOgDpbiLy+nrt77NmlJ69Td7N/8AY+zKb0xgkpKMlQB6z5AxYkjMGYjTS4kYao6FFbPkIKUVBR4fLGOdFNTDIDUq4mqGYIGyqrkKvwg8ZFuSVwW7bFbSuC3bf+STF1hRONq0woIelTWyiwYgF7A6dMJtQ8ScedkSlLRrlH4/+g4jE1Xw2H/7zuKhCKAEL5dSBZTrxkZZJvFG/V7ilKUoR+eSy9V1bFJkC0aVEhBkABNgAc3T0yxtpzVeVLbYbk05Ktkuxn93KmWqHKM6qDfKuYrfQPb3TF0zqdtWZ8G0ras7jU2Ws71GDhcKzqSgQ2bgHW3HjxmqmpuUna0/8s009Tb32IVqsi4Oilh+Kil9ASQ7cyL8LyvVKKx4168itpRivUvbTpioHFEi711p1WI4aAAD4RYCWZ1qT8Plyplk6lddwNokihVLtnZXQU70RTs4YXy+sIsrksUrdtNVtW/+4p/i7/jYkxDu2Mpow/pp6X6QAStMk62148I5uUuoUXwt+Pgbt5EnwZSo1yTzJPeZyJO22Zj0PYtPLQpD4F8xf6z0XTKsUV8G6CqKJquERjdkVjwuVBNu2TlihJ3JJ/wSaTA/LqXsqfgX7ReBi9q/pC0rsP8Al9L2VPwL9oeBi9q/pD0rsL8vpeyp+BftDwMXtX9INKF/gKXs6fgX7Q8DF7V/SDShfl9L2VPwL9oeBi9q/pBpQvy+l7On4F+0PAx+1f0g0rsS0aCp+lQt+QA+UlGEY/iqBKji711hkVOktmt7gD9TOf8AUZ+RRIZOKMoZyDOKAhxGMyFHVu2dGWyMJLiH0I91vORihh4RYpsC/TmeRJFvD8L85W+SyPFnM2k1z+qacPG5RPdjYGq9M3puynhdWIPlLNbi9gjKS3TLX+Mq3Ys7ksMrEsSWX1Seke6ReRv1Hqly2drZm3EooAq1cwUixqn8LMf82T6S6HUKEdk7/fYvhmUFtf8AexyqGOqpfLUdQSSbMQCT02EzrJNcMpU5LhiFVspUMcpOYi5sTzI5yrW+GO3VLgNcXUCZM7ZPVzHLxvw64/Elp03sCnKqtkr7QqMuR6jkcixIPWL6weXI1y6JvJKSpsl2NjBQqh2z2twS3pe5r8Rxk+nzKEtW4Y5eHK2RVsYzM5DMA9wQWJJW9wpJ4gSEsjbbvn/AnNtvfkQxL3VszXUAKbm6gcAOUrc5WnfBJSYSYhxezMMxDNqdSDcE++8XiS33JJvuTVcS1S2dma3C5Jt1RTySl+TsnqcuR3x1XS9RzYED0joDxkvHyP8AUxOUu5WEqIluljqqgBajgDgAxAHUJYs+RKlJk1J9yVdpVva1PEY/uMvuZJSl3DO0a3tX8Rh9xl9zHqfcAbSre1fxGH3GX3MNUu4X5lW9q/iMPuMvuY9T7hLtKr7R/EYfcZfcx6n3E20avtX8Rj+4y+5icn3GG0avtX8Rh9xl9zDU+4/5jV9o/iMPuMvuYan3BeoWN2JJPSTcytycnbdjuyFxEQYEBCgBksKbAHqnSmYxq5uwEI7IC1S0ErluMuDo7pSBZrNZeof8yqKtlktkcSo2Zr6zclpRQSql/wCWkWxlim5HHh/OmVSimNMnWx4adcrdrkdIdktBMTVBUfORn3JRJGWRTG0BaSEEp6DF+w0/RiZbQTE1Q4iJBrIskg4iRINRAnyDaBEcRDDECQawGhmEAEICCECQUBgQIhRjJEMBoaoIwZGYEBoAZOmNBOizGADdz1x8IZbSVsC5hdW6pTPZDjyHtBgBrFiTvYMlHKpAcdR5zU7K6LCpyN/5yMrb7joNdIhEy90rYyZG58OUg12JqQTU+lf+IlL0YOPqgg1+PGRaoknYPXGRHgMdT0HhB9wT9BysjY6HWDGg5EmGpgNBOIiTQwgIOIkOIwDaAwRBCHgMNTAkgWEBMIRgEkBoJoxshjICgIx7tYaTopWzGDhjHIZcUypoC7hBYXlGR26GttyltWvc2tL8MaRGTtkNGTkIsIv86ZW2BYU89fmJW12HYYTt/nTFYUGDItASKZBklsEVvqO0Q4JVe40OBcigArRBQaHoMTXqiUX6MVoDqg1MiNBiIkiRYEkDaABCAxxAA1gMG0BDiMaCWIaCcRjYKwEghAZJGMhIjIMUAMTXM6cTGSUBpFJjJyeiQEdIiyjWZluxvg5VVyzWB075riqRAmRR06e8faQbfoBMEI945iQtMGTLIMYYkWCJLX6/nI3Q+RLBgSA8pAkOR0jth8Eq9UIiAqFEMQEAJBqImS5GEGCDWRJIkECYTCAMYQEPEMNIySE4gJjCADwGSkRkgBAQUAJBGMjcSRFg2joRhX1adJcGMsU9JBjJ6C3Ydd5CTpAXcU9l4SnGrYmc6iOPRNEiJZpL2/TrlbYE6jlp1cO0SD+Rki2PuPkftIu0OrHXziYgwP8AiRGENevnzi4JLcdTExIkUyJNMdh3RDaBjEEBEOhxoYDCIiGOsBokWIkGOEBgQEEIDCBgMJxAbBEYgrQGSKYEgTAQ8ADSSGM8BMC0YjBodZ1GYywDIDLez+kyrL2EwdouD0mGJUQ9RsOunPq+0cmMtU16fOVtgTD+H7yAxFP59oWKgs3QeHQekf2ka9USu+QyP7RBVDxAH/P7yJIdYMESJy7uuRZNdhrQChCABRDCGogP0GEQBrAkg1gNCYQAUAHgMlHCBIARkR4DDSBJCeAhCABJGNBNGDI7SREwVGdKRjRMZEZe2f8Ap7/lKcvIipiz6YlsPxIosDgJBjLz8eyULgTCHTExhD9I6z9InyP0GPBuyAvRko/T2mRf5E3wMvE9R+UHwR7hJ0dZiZJDrEJBpxHZIk1ySPxiJPkFoCYSwGh6fTBkkNEIIQY0GsCSDaA2DAB4ASpwjJIExIQ8bBBJBDQniGISQgkgNBmMCOSE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8" name="Picture 7"/>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43300" y="1257299"/>
            <a:ext cx="1981200" cy="13465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3" name="AutoShape 4" descr="data:image/jpeg;base64,/9j/4AAQSkZJRgABAQAAAQABAAD/2wCEAAkGBwgHBgkIBwgKFgkWFyIbFRgVDRsbIBoWIB8hLB4kHxokKCggHCExIB8fJzEtJzUtOjouFyg/RDUwPy05OisBCgoKDQ0OGxAQGjckHyQsNS40NTQ3NzMsNDQvMi8uNywsNyw0MjcvNy4sLC0uLyw0LCw3NC00NC03LDQsLDEsLP/AABEIAJ8BPgMBEQACEQEDEQH/xAAcAAEAAgIDAQAAAAAAAAAAAAAABgcEBQECCAP/xAA1EAEAAQIDBgQEBQMFAAAAAAAAAQIDBBSRBREhUlPRBhIxUQdBcYETFSIyYYKSoSMzQmLh/8QAGwEBAAEFAQAAAAAAAAAAAAAAAAECAwQFBgf/xAA3EQEAAQEFBwMCBQMDBQAAAAAAAQIDBREWU1GBkaLR0vAEFSExQRIiYXHhobHBBhMyIzRCUnL/2gAMAwEAAhEDEQA/ANa6lwIAAAAAAAAAAAAAAAAAAAAAAAAAAAAAAAAAAAAAAAAAAAAAAAAAAAAAAAAAAAAAAAAAAAAAAAAAAAAAAAAAAAAAAAAAAAAAAAAAAAAAAAAAAAAAAAAAAAAAAAAAAAAAAAAAAAAAAAAAAAAAAAAAAAAAAAAAAAAAAAAAAAAAAAAAAAAAAAAAAAAAAAAAAAAAAAAAAAAAAAAAAAAAAAAAAAAAAAAAAAAAAAAAAAAAAAAAAAAAADFz9rkuaR3az3Wx2T5vd1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te5966AAAAAAAAAAAAAAAztjbJxu2sdRg9nWZquz6/KKY+c1T8oIiZ+IY/qfVWXprObS1nCP7/pC1NifDHZWEt017WrrvX/nHmmmiPpEcZ+8/Zdiyj7uP9V/qL1FpOFjH4Y4z/XpvcbXxXgDY9VWGv4LBVXo9abdiK5j61ekT9ZRP+3H2T6azvj1EfjpqqiNszhHm5D9o3vAu0vNGEtbRwt35Vfh+an70eaZ3fTcpn8H2buxovex/wCc02kbMcJ44R/XFF8bhcrd3U3rVdqf210TviY+k7ppn3iYiVLb2Vr/ALkfMTE/eJ+v8/vHwxhdAAAAAAAAAAAAAAAAAAAAAAAAAAAAAAAAAc0xNVUU0xM1T6REesoRMxHzK/fBfh214d2PbseWnN1RFV6r3q9t/tHpGvzZNFOEPOLz9fV6y2mr/wAY+Ij9P5+/8Ih8TvGF6zfr2Hsu7VTMR/rVxPHjH7Yn5cPXd77vdbtKvtDd3FdVNVMeptYx/wDWP89OOxWC060SO00V00U11UVRRPpO7hO713T8/wD1CIqiZwx+YbHaGxcTgNkbO2le/wBq/FXljd6eWeG/6xxhOHxixbH1lFrbWljT9aMP69Po11VFdNNFVVFUUzxiZj1j+PfihlRVEzMRP0dUpAAAAAAAAAAAAAAAAAAAAAAAAAAAAAAAb3wNhqMX4u2XauR+nz+b+2Jqj/MJp/5Q117Wk2fo7SqNmHH4/wAr+rqiiiqufSI3sl5xEYzg81YvE3MZi72KvT/qV1TVV9ZnfLEicfl6rZ2cWdEUU/SIw4PilW5ppqrqimmJmqeEREesiJmIjGVrfDbYG1MPhMZhdu7Oo/LLkRVFN3dM+f0/Z6xvj33fthcopn7x8OOvv1vp666K/T1/np+MY2fv+/8AdOb2yNnX8LhsLfwdmrD2t34dNVO+Kd0bo4T/AAuzTEufp9VbU11V01TE1fWduPyqP4i7I25O2cVtLF4KrJftt1UT5qabcft37uNPvx3caliqJxxl2ty+q9J/sU2NFX5vrOPxMzP1/fohalvQAAAAAAAAAAAAAAAAAAAAAAAAAAAAAAG68GYyjAeKdmYi5P6IuREz7RVvp3/5I+JiWBedlNr6S0pjZ/b5/wAPQVURVTNNUcJZTzaJw+Xm3aeCubN2jicFeifPbrmmeHrunhP3jj92Jhh8PUrC2ptrKm0p+kxixUrwCxvhxtmnZWBxWN23teunAx+i1aquTVvqjdNU00cauHCOHD9U+yuirD5mXL336Sbe0ps7Czxq+szEYftjP0+fmflPsZ4o2TgtnYHaGKxE04a9u8k+WZ9Y38YjjH8/zK5NcRES5yyu71Fpa12VFONVP144Ki8f4jE3du3ZnaVd7A1frszF3zUxTPyiI4RMTvj34LNX1+rtbnoop9PH5Pw1x8VfGE4/z9UYQ2wAAAAAAAAAAAAAAAAAAAAAAAAAAAAAAAgXl8P/ABRb2/sumxiLkfmNuIiuJnjVHyrj33/P2n6wyKKsYefXxdtXpbX8VMfkq+n6fp0/Te1nxG8F3Nrz+a7KoicbEbrlHp+JTHpMf9ojh/MfTjTXRj8wy7lvePT/APRtp/L9p2fx/lUd23XauVW7tFVNyJ3TExumJ/mPksu0pqiqMYnGHRKpz5Z8sVbp3e+5CMfsy8VtLE4rA4PBXq4mxZ834f8AVO+UrNn6ezs7Su0p+tWGO74YYvgAAAAAAAAAAAAAAAAAAAAAAAAAAAAAAAAPvg8XiMDireKwd6ui/TO+mqmd0wLdrZUWtE0VxjErH2H8VPLbpt7cwVU1c9rdx+tEzG77T9lyLXa5f1X+mvnH09W6esdN7Y7S8VeBNrU+faNqmuvd/wAsLV5v7ojf/kmuifqxbC7L39POFlOEf/UYcP4RHaO2vCOF835H4diu78qr9dU0x/R5p3/fcpmaftDdWPo7yr/7i3wjZThjxwjD+qLY3GX8df8AxcRVG/0iIpiIpj5RTTHCmP4hS3FlZUWVP4af5n9Zn7scXAAAAAAAAAAAAAAAAAAG4yeH6carmEPCs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MhLmgAAAAAAAAAAAAAAAAAAAAAAAAAAAAAAAAAAAAAAAAAAAAAAAAAAAAAAAAAAAAAAAAAAAAAAAAAAAAAAAAAAAAAAAAAAAAAAAAAAAAAAAAAAAAAAAAAAAAAAAAAAAAAAAAAAAAAAAAAAAAAAAAAAAAAAAAAAAAAAAAAAAAAAAAAAAAAAAAAAAAAAAAAAAAAAAAAAAAAAAAAAAAAAAAAAAAAAAAAAAAAAAAAAAAAAAAAAAAAA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6" descr="http://upload.wikimedia.org/wikipedia/commons/7/74/Flag_of_Azerbaijan_(3-2).s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8" descr="http://upload.wikimedia.org/wikipedia/commons/7/74/Flag_of_Azerbaijan_(3-2).sv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10" descr="http://upload.wikimedia.org/wikipedia/commons/7/74/Flag_of_Azerbaijan_(3-2).sv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Rectangle 1"/>
          <p:cNvSpPr/>
          <p:nvPr/>
        </p:nvSpPr>
        <p:spPr>
          <a:xfrm>
            <a:off x="76200" y="5410200"/>
            <a:ext cx="8991600" cy="1371600"/>
          </a:xfrm>
          <a:prstGeom prst="rect">
            <a:avLst/>
          </a:prstGeom>
          <a:solidFill>
            <a:schemeClr val="accent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b="1" dirty="0"/>
              <a:t>AIIF - 2014 Azerbaijan International Insurance Forum</a:t>
            </a:r>
          </a:p>
          <a:p>
            <a:pPr algn="ctr"/>
            <a:endParaRPr lang="en-US" dirty="0"/>
          </a:p>
        </p:txBody>
      </p:sp>
      <p:sp>
        <p:nvSpPr>
          <p:cNvPr id="4" name="Rectangle 3"/>
          <p:cNvSpPr/>
          <p:nvPr/>
        </p:nvSpPr>
        <p:spPr>
          <a:xfrm>
            <a:off x="2438400" y="3089275"/>
            <a:ext cx="4191000" cy="9144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sz="2000" b="1" dirty="0" smtClean="0">
              <a:solidFill>
                <a:srgbClr val="002060"/>
              </a:solidFill>
            </a:endParaRPr>
          </a:p>
          <a:p>
            <a:pPr algn="ctr"/>
            <a:r>
              <a:rPr lang="en-US" sz="2000" b="1" dirty="0" smtClean="0">
                <a:solidFill>
                  <a:srgbClr val="002060"/>
                </a:solidFill>
              </a:rPr>
              <a:t>Motor insurance and claim handling </a:t>
            </a:r>
          </a:p>
          <a:p>
            <a:pPr algn="ctr"/>
            <a:endParaRPr lang="en-US" sz="2000" b="1" dirty="0" smtClean="0">
              <a:solidFill>
                <a:srgbClr val="002060"/>
              </a:solidFill>
            </a:endParaRPr>
          </a:p>
        </p:txBody>
      </p:sp>
      <p:cxnSp>
        <p:nvCxnSpPr>
          <p:cNvPr id="6" name="Straight Connector 5"/>
          <p:cNvCxnSpPr>
            <a:endCxn id="4" idx="1"/>
          </p:cNvCxnSpPr>
          <p:nvPr/>
        </p:nvCxnSpPr>
        <p:spPr>
          <a:xfrm>
            <a:off x="743484" y="3546475"/>
            <a:ext cx="169491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3"/>
          </p:cNvCxnSpPr>
          <p:nvPr/>
        </p:nvCxnSpPr>
        <p:spPr>
          <a:xfrm>
            <a:off x="6629400" y="3546475"/>
            <a:ext cx="1886484"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029200" y="4572000"/>
            <a:ext cx="4038600" cy="584775"/>
          </a:xfrm>
          <a:prstGeom prst="rect">
            <a:avLst/>
          </a:prstGeom>
          <a:noFill/>
        </p:spPr>
        <p:txBody>
          <a:bodyPr wrap="square" rtlCol="0">
            <a:spAutoFit/>
          </a:bodyPr>
          <a:lstStyle/>
          <a:p>
            <a:pPr algn="r"/>
            <a:r>
              <a:rPr lang="en-US" sz="1600" dirty="0">
                <a:solidFill>
                  <a:srgbClr val="002060"/>
                </a:solidFill>
              </a:rPr>
              <a:t>Technology and intelligence for </a:t>
            </a:r>
          </a:p>
          <a:p>
            <a:pPr algn="r"/>
            <a:r>
              <a:rPr lang="en-US" sz="1600" dirty="0">
                <a:solidFill>
                  <a:srgbClr val="002060"/>
                </a:solidFill>
              </a:rPr>
              <a:t>claims cost </a:t>
            </a:r>
            <a:r>
              <a:rPr lang="en-US" sz="1600" dirty="0" smtClean="0">
                <a:solidFill>
                  <a:srgbClr val="002060"/>
                </a:solidFill>
              </a:rPr>
              <a:t>optimization</a:t>
            </a:r>
            <a:endParaRPr lang="en-US" sz="1600" dirty="0"/>
          </a:p>
        </p:txBody>
      </p:sp>
    </p:spTree>
    <p:extLst>
      <p:ext uri="{BB962C8B-B14F-4D97-AF65-F5344CB8AC3E}">
        <p14:creationId xmlns:p14="http://schemas.microsoft.com/office/powerpoint/2010/main" xmlns="" val="888476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lum bright="70000" contrast="-70000"/>
            <a:extLst>
              <a:ext uri="{28A0092B-C50C-407E-A947-70E740481C1C}">
                <a14:useLocalDpi xmlns:a14="http://schemas.microsoft.com/office/drawing/2010/main" xmlns="" val="0"/>
              </a:ext>
            </a:extLst>
          </a:blip>
          <a:srcRect l="19039" r="20386" b="28687"/>
          <a:stretch/>
        </p:blipFill>
        <p:spPr>
          <a:xfrm>
            <a:off x="1600200" y="1066800"/>
            <a:ext cx="5733570" cy="4589913"/>
          </a:xfrm>
          <a:prstGeom prst="rect">
            <a:avLst/>
          </a:prstGeom>
        </p:spPr>
      </p:pic>
      <p:sp>
        <p:nvSpPr>
          <p:cNvPr id="3" name="Rectangle 2"/>
          <p:cNvSpPr/>
          <p:nvPr/>
        </p:nvSpPr>
        <p:spPr>
          <a:xfrm>
            <a:off x="5165907" y="4691941"/>
            <a:ext cx="1362874" cy="307777"/>
          </a:xfrm>
          <a:prstGeom prst="rect">
            <a:avLst/>
          </a:prstGeom>
        </p:spPr>
        <p:txBody>
          <a:bodyPr wrap="none">
            <a:spAutoFit/>
          </a:bodyPr>
          <a:lstStyle/>
          <a:p>
            <a:pPr algn="ctr"/>
            <a:r>
              <a:rPr lang="en-US" sz="1400" b="1" dirty="0" smtClean="0">
                <a:solidFill>
                  <a:schemeClr val="tx2">
                    <a:lumMod val="60000"/>
                    <a:lumOff val="40000"/>
                  </a:schemeClr>
                </a:solidFill>
              </a:rPr>
              <a:t>25,330,180 AZN</a:t>
            </a:r>
            <a:endParaRPr lang="en-US" sz="1400" b="1" dirty="0">
              <a:solidFill>
                <a:schemeClr val="tx2">
                  <a:lumMod val="60000"/>
                  <a:lumOff val="40000"/>
                </a:schemeClr>
              </a:solidFill>
            </a:endParaRPr>
          </a:p>
        </p:txBody>
      </p:sp>
      <p:sp>
        <p:nvSpPr>
          <p:cNvPr id="16" name="Rectangle 15"/>
          <p:cNvSpPr/>
          <p:nvPr/>
        </p:nvSpPr>
        <p:spPr>
          <a:xfrm>
            <a:off x="1436406" y="572055"/>
            <a:ext cx="2296463" cy="369332"/>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az-Latn-AZ" dirty="0">
                <a:solidFill>
                  <a:schemeClr val="bg1"/>
                </a:solidFill>
              </a:rPr>
              <a:t>TRANSIT POLICIES</a:t>
            </a:r>
          </a:p>
        </p:txBody>
      </p:sp>
      <p:cxnSp>
        <p:nvCxnSpPr>
          <p:cNvPr id="17" name="Elbow Connector 1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76224" y="1123060"/>
            <a:ext cx="8639175" cy="5647700"/>
          </a:xfrm>
          <a:prstGeom prst="rect">
            <a:avLst/>
          </a:prstGeom>
        </p:spPr>
        <p:txBody>
          <a:bodyPr wrap="square">
            <a:spAutoFit/>
          </a:bodyPr>
          <a:lstStyle/>
          <a:p>
            <a:pPr>
              <a:lnSpc>
                <a:spcPct val="150000"/>
              </a:lnSpc>
            </a:pPr>
            <a:r>
              <a:rPr lang="en-US" sz="1400" dirty="0">
                <a:solidFill>
                  <a:srgbClr val="002060"/>
                </a:solidFill>
              </a:rPr>
              <a:t>Number of vehicles registered abroad entering the Azerbaijan Republic during </a:t>
            </a:r>
            <a:r>
              <a:rPr lang="en-US" sz="1600" b="1" dirty="0">
                <a:solidFill>
                  <a:srgbClr val="002060"/>
                </a:solidFill>
              </a:rPr>
              <a:t>2013</a:t>
            </a:r>
            <a:r>
              <a:rPr lang="en-US" sz="1400" dirty="0">
                <a:solidFill>
                  <a:srgbClr val="002060"/>
                </a:solidFill>
              </a:rPr>
              <a:t> for the purpose of transit – </a:t>
            </a:r>
            <a:r>
              <a:rPr lang="en-US" sz="1400" b="1" dirty="0">
                <a:solidFill>
                  <a:srgbClr val="002060"/>
                </a:solidFill>
              </a:rPr>
              <a:t>245,898 </a:t>
            </a:r>
          </a:p>
          <a:p>
            <a:pPr>
              <a:lnSpc>
                <a:spcPct val="150000"/>
              </a:lnSpc>
            </a:pPr>
            <a:r>
              <a:rPr lang="en-US" sz="1400" b="1" dirty="0">
                <a:solidFill>
                  <a:srgbClr val="002060"/>
                </a:solidFill>
              </a:rPr>
              <a:t>74% </a:t>
            </a:r>
            <a:r>
              <a:rPr lang="en-US" sz="1400" dirty="0">
                <a:solidFill>
                  <a:srgbClr val="002060"/>
                </a:solidFill>
              </a:rPr>
              <a:t>of these vehicles are registered in Green Card system member countries. </a:t>
            </a:r>
          </a:p>
          <a:p>
            <a:pPr>
              <a:lnSpc>
                <a:spcPct val="150000"/>
              </a:lnSpc>
            </a:pPr>
            <a:r>
              <a:rPr lang="en-US" sz="1400" dirty="0">
                <a:solidFill>
                  <a:srgbClr val="002060"/>
                </a:solidFill>
              </a:rPr>
              <a:t>Number of vehicles registered abroad entering the Azerbaijan Republic during </a:t>
            </a:r>
            <a:r>
              <a:rPr lang="en-US" sz="1600" b="1" dirty="0">
                <a:solidFill>
                  <a:srgbClr val="002060"/>
                </a:solidFill>
              </a:rPr>
              <a:t>2014  January – May </a:t>
            </a:r>
            <a:r>
              <a:rPr lang="en-US" sz="1400" dirty="0">
                <a:solidFill>
                  <a:srgbClr val="002060"/>
                </a:solidFill>
              </a:rPr>
              <a:t>for the purpose of transit </a:t>
            </a:r>
            <a:r>
              <a:rPr lang="en-US" sz="1400" b="1" dirty="0">
                <a:solidFill>
                  <a:srgbClr val="002060"/>
                </a:solidFill>
              </a:rPr>
              <a:t>– 87,696 </a:t>
            </a:r>
          </a:p>
          <a:p>
            <a:pPr>
              <a:lnSpc>
                <a:spcPct val="150000"/>
              </a:lnSpc>
            </a:pPr>
            <a:r>
              <a:rPr lang="en-US" sz="1400" b="1" dirty="0">
                <a:solidFill>
                  <a:srgbClr val="002060"/>
                </a:solidFill>
              </a:rPr>
              <a:t>76% </a:t>
            </a:r>
            <a:r>
              <a:rPr lang="en-US" sz="1400" dirty="0">
                <a:solidFill>
                  <a:srgbClr val="002060"/>
                </a:solidFill>
              </a:rPr>
              <a:t>of these vehicles are registered in Green Card system member countries. </a:t>
            </a:r>
          </a:p>
          <a:p>
            <a:pPr>
              <a:lnSpc>
                <a:spcPct val="150000"/>
              </a:lnSpc>
            </a:pPr>
            <a:endParaRPr lang="en-US" sz="1400" dirty="0">
              <a:solidFill>
                <a:srgbClr val="002060"/>
              </a:solidFill>
            </a:endParaRPr>
          </a:p>
          <a:p>
            <a:pPr>
              <a:lnSpc>
                <a:spcPct val="150000"/>
              </a:lnSpc>
            </a:pPr>
            <a:r>
              <a:rPr lang="en-US" sz="1600" b="1" dirty="0">
                <a:solidFill>
                  <a:srgbClr val="002060"/>
                </a:solidFill>
              </a:rPr>
              <a:t>In 2013 </a:t>
            </a:r>
            <a:r>
              <a:rPr lang="en-US" sz="1400" dirty="0">
                <a:solidFill>
                  <a:srgbClr val="002060"/>
                </a:solidFill>
              </a:rPr>
              <a:t>224 insurance accidents took place with participation of cars that are registered abroad and entered the territory of Azerbaijan with the aim of transit. Total compensation payment in the amount of  </a:t>
            </a:r>
            <a:r>
              <a:rPr lang="en-US" sz="1400" b="1" dirty="0">
                <a:solidFill>
                  <a:srgbClr val="002060"/>
                </a:solidFill>
              </a:rPr>
              <a:t>300, 215 </a:t>
            </a:r>
            <a:r>
              <a:rPr lang="en-US" sz="1400" dirty="0" err="1">
                <a:solidFill>
                  <a:srgbClr val="002060"/>
                </a:solidFill>
              </a:rPr>
              <a:t>manats</a:t>
            </a:r>
            <a:r>
              <a:rPr lang="en-US" sz="1400" dirty="0">
                <a:solidFill>
                  <a:srgbClr val="002060"/>
                </a:solidFill>
              </a:rPr>
              <a:t> were made with regard to  insurance accidents with participation of vehicles that are registered abroad and entered the territory of Azerbaijan for transit purposes</a:t>
            </a:r>
            <a:r>
              <a:rPr lang="en-US" sz="1400" dirty="0" smtClean="0">
                <a:solidFill>
                  <a:srgbClr val="002060"/>
                </a:solidFill>
              </a:rPr>
              <a:t>.</a:t>
            </a:r>
          </a:p>
          <a:p>
            <a:pPr>
              <a:lnSpc>
                <a:spcPct val="150000"/>
              </a:lnSpc>
            </a:pPr>
            <a:endParaRPr lang="en-US" sz="1400" dirty="0">
              <a:solidFill>
                <a:srgbClr val="002060"/>
              </a:solidFill>
            </a:endParaRPr>
          </a:p>
          <a:p>
            <a:pPr>
              <a:lnSpc>
                <a:spcPct val="150000"/>
              </a:lnSpc>
            </a:pPr>
            <a:r>
              <a:rPr lang="en-US" sz="1400" dirty="0">
                <a:solidFill>
                  <a:srgbClr val="002060"/>
                </a:solidFill>
              </a:rPr>
              <a:t>During </a:t>
            </a:r>
            <a:r>
              <a:rPr lang="en-US" sz="1400" b="1" dirty="0">
                <a:solidFill>
                  <a:srgbClr val="002060"/>
                </a:solidFill>
              </a:rPr>
              <a:t>5 month of 2014, </a:t>
            </a:r>
            <a:r>
              <a:rPr lang="en-US" sz="1400" dirty="0">
                <a:solidFill>
                  <a:srgbClr val="002060"/>
                </a:solidFill>
              </a:rPr>
              <a:t>61 insurance accidents took place with participation of vehicles that are registered abroad and entered the territory of Azerbaijan with the aim of transit. Total compensation payment in the amount of 85,083 </a:t>
            </a:r>
            <a:r>
              <a:rPr lang="en-US" sz="1400" dirty="0" err="1">
                <a:solidFill>
                  <a:srgbClr val="002060"/>
                </a:solidFill>
              </a:rPr>
              <a:t>manats</a:t>
            </a:r>
            <a:r>
              <a:rPr lang="en-US" sz="1400" dirty="0">
                <a:solidFill>
                  <a:srgbClr val="002060"/>
                </a:solidFill>
              </a:rPr>
              <a:t> were made with regard to  insurance accidents with participation of vehicles that are registered abroad and entered the territory of Azerbaijan with the aim of transit.</a:t>
            </a:r>
          </a:p>
          <a:p>
            <a:endParaRPr lang="en-US" sz="1600" dirty="0">
              <a:solidFill>
                <a:srgbClr val="002060"/>
              </a:solidFill>
            </a:endParaRPr>
          </a:p>
        </p:txBody>
      </p:sp>
    </p:spTree>
    <p:extLst>
      <p:ext uri="{BB962C8B-B14F-4D97-AF65-F5344CB8AC3E}">
        <p14:creationId xmlns:p14="http://schemas.microsoft.com/office/powerpoint/2010/main" xmlns="" val="4254707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lum bright="70000" contrast="-70000"/>
            <a:extLst>
              <a:ext uri="{28A0092B-C50C-407E-A947-70E740481C1C}">
                <a14:useLocalDpi xmlns:a14="http://schemas.microsoft.com/office/drawing/2010/main" xmlns="" val="0"/>
              </a:ext>
            </a:extLst>
          </a:blip>
          <a:srcRect l="19039" r="20386" b="28687"/>
          <a:stretch/>
        </p:blipFill>
        <p:spPr>
          <a:xfrm>
            <a:off x="1600200" y="1066800"/>
            <a:ext cx="5733570" cy="4589913"/>
          </a:xfrm>
          <a:prstGeom prst="rect">
            <a:avLst/>
          </a:prstGeom>
        </p:spPr>
      </p:pic>
      <p:sp>
        <p:nvSpPr>
          <p:cNvPr id="3" name="Rectangle 2"/>
          <p:cNvSpPr/>
          <p:nvPr/>
        </p:nvSpPr>
        <p:spPr>
          <a:xfrm>
            <a:off x="5165907" y="4691941"/>
            <a:ext cx="1362874" cy="307777"/>
          </a:xfrm>
          <a:prstGeom prst="rect">
            <a:avLst/>
          </a:prstGeom>
        </p:spPr>
        <p:txBody>
          <a:bodyPr wrap="none">
            <a:spAutoFit/>
          </a:bodyPr>
          <a:lstStyle/>
          <a:p>
            <a:pPr algn="ctr"/>
            <a:r>
              <a:rPr lang="en-US" sz="1400" b="1" dirty="0" smtClean="0">
                <a:solidFill>
                  <a:schemeClr val="tx2">
                    <a:lumMod val="60000"/>
                    <a:lumOff val="40000"/>
                  </a:schemeClr>
                </a:solidFill>
              </a:rPr>
              <a:t>25,330,180 AZN</a:t>
            </a:r>
            <a:endParaRPr lang="en-US" sz="1400" b="1" dirty="0">
              <a:solidFill>
                <a:schemeClr val="tx2">
                  <a:lumMod val="60000"/>
                  <a:lumOff val="40000"/>
                </a:schemeClr>
              </a:solidFill>
            </a:endParaRPr>
          </a:p>
        </p:txBody>
      </p:sp>
      <p:sp>
        <p:nvSpPr>
          <p:cNvPr id="16" name="Rectangle 15"/>
          <p:cNvSpPr/>
          <p:nvPr/>
        </p:nvSpPr>
        <p:spPr>
          <a:xfrm>
            <a:off x="1447800" y="572055"/>
            <a:ext cx="6867586" cy="338554"/>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en-US" sz="1600" dirty="0">
                <a:solidFill>
                  <a:schemeClr val="bg1"/>
                </a:solidFill>
              </a:rPr>
              <a:t>MEMBERSHIP WITH THE GREEN CARD SYSTEM: CURRENT STATUS</a:t>
            </a:r>
            <a:endParaRPr lang="az-Latn-AZ" sz="1600" dirty="0">
              <a:solidFill>
                <a:schemeClr val="bg1"/>
              </a:solidFill>
            </a:endParaRPr>
          </a:p>
        </p:txBody>
      </p:sp>
      <p:cxnSp>
        <p:nvCxnSpPr>
          <p:cNvPr id="17" name="Elbow Connector 1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76224" y="1123060"/>
            <a:ext cx="8639175" cy="5647700"/>
          </a:xfrm>
          <a:prstGeom prst="rect">
            <a:avLst/>
          </a:prstGeom>
        </p:spPr>
        <p:txBody>
          <a:bodyPr wrap="square">
            <a:spAutoFit/>
          </a:bodyPr>
          <a:lstStyle/>
          <a:p>
            <a:pPr>
              <a:lnSpc>
                <a:spcPct val="150000"/>
              </a:lnSpc>
            </a:pPr>
            <a:r>
              <a:rPr lang="en-US" sz="1400" dirty="0">
                <a:solidFill>
                  <a:srgbClr val="002060"/>
                </a:solidFill>
              </a:rPr>
              <a:t>Number of vehicles registered abroad entering the Azerbaijan Republic during </a:t>
            </a:r>
            <a:r>
              <a:rPr lang="en-US" sz="1600" b="1" dirty="0">
                <a:solidFill>
                  <a:srgbClr val="002060"/>
                </a:solidFill>
              </a:rPr>
              <a:t>2013</a:t>
            </a:r>
            <a:r>
              <a:rPr lang="en-US" sz="1400" dirty="0">
                <a:solidFill>
                  <a:srgbClr val="002060"/>
                </a:solidFill>
              </a:rPr>
              <a:t> for the purpose of transit – </a:t>
            </a:r>
            <a:r>
              <a:rPr lang="en-US" sz="1400" b="1" dirty="0">
                <a:solidFill>
                  <a:srgbClr val="002060"/>
                </a:solidFill>
              </a:rPr>
              <a:t>245,898 </a:t>
            </a:r>
          </a:p>
          <a:p>
            <a:pPr>
              <a:lnSpc>
                <a:spcPct val="150000"/>
              </a:lnSpc>
            </a:pPr>
            <a:r>
              <a:rPr lang="en-US" sz="1400" b="1" dirty="0">
                <a:solidFill>
                  <a:srgbClr val="002060"/>
                </a:solidFill>
              </a:rPr>
              <a:t>74% </a:t>
            </a:r>
            <a:r>
              <a:rPr lang="en-US" sz="1400" dirty="0">
                <a:solidFill>
                  <a:srgbClr val="002060"/>
                </a:solidFill>
              </a:rPr>
              <a:t>of these vehicles are registered in Green Card system member countries. </a:t>
            </a:r>
          </a:p>
          <a:p>
            <a:pPr>
              <a:lnSpc>
                <a:spcPct val="150000"/>
              </a:lnSpc>
            </a:pPr>
            <a:r>
              <a:rPr lang="en-US" sz="1400" dirty="0">
                <a:solidFill>
                  <a:srgbClr val="002060"/>
                </a:solidFill>
              </a:rPr>
              <a:t>Number of vehicles registered abroad entering the Azerbaijan Republic during </a:t>
            </a:r>
            <a:r>
              <a:rPr lang="en-US" sz="1600" b="1" dirty="0">
                <a:solidFill>
                  <a:srgbClr val="002060"/>
                </a:solidFill>
              </a:rPr>
              <a:t>2014  January – May </a:t>
            </a:r>
            <a:r>
              <a:rPr lang="en-US" sz="1400" dirty="0">
                <a:solidFill>
                  <a:srgbClr val="002060"/>
                </a:solidFill>
              </a:rPr>
              <a:t>for the purpose of transit </a:t>
            </a:r>
            <a:r>
              <a:rPr lang="en-US" sz="1400" b="1" dirty="0">
                <a:solidFill>
                  <a:srgbClr val="002060"/>
                </a:solidFill>
              </a:rPr>
              <a:t>– 87,696 </a:t>
            </a:r>
          </a:p>
          <a:p>
            <a:pPr>
              <a:lnSpc>
                <a:spcPct val="150000"/>
              </a:lnSpc>
            </a:pPr>
            <a:r>
              <a:rPr lang="en-US" sz="1400" b="1" dirty="0">
                <a:solidFill>
                  <a:srgbClr val="002060"/>
                </a:solidFill>
              </a:rPr>
              <a:t>76% </a:t>
            </a:r>
            <a:r>
              <a:rPr lang="en-US" sz="1400" dirty="0">
                <a:solidFill>
                  <a:srgbClr val="002060"/>
                </a:solidFill>
              </a:rPr>
              <a:t>of these vehicles are registered in Green Card system member countries. </a:t>
            </a:r>
          </a:p>
          <a:p>
            <a:pPr>
              <a:lnSpc>
                <a:spcPct val="150000"/>
              </a:lnSpc>
            </a:pPr>
            <a:endParaRPr lang="en-US" sz="1400" dirty="0">
              <a:solidFill>
                <a:srgbClr val="002060"/>
              </a:solidFill>
            </a:endParaRPr>
          </a:p>
          <a:p>
            <a:pPr>
              <a:lnSpc>
                <a:spcPct val="150000"/>
              </a:lnSpc>
            </a:pPr>
            <a:r>
              <a:rPr lang="en-US" sz="1600" b="1" dirty="0">
                <a:solidFill>
                  <a:srgbClr val="002060"/>
                </a:solidFill>
              </a:rPr>
              <a:t>In 2013 </a:t>
            </a:r>
            <a:r>
              <a:rPr lang="en-US" sz="1400" dirty="0">
                <a:solidFill>
                  <a:srgbClr val="002060"/>
                </a:solidFill>
              </a:rPr>
              <a:t>224 insurance accidents took place with participation of cars that are registered abroad and entered the territory of Azerbaijan with the aim of transit. Total compensation payment in the amount of  </a:t>
            </a:r>
            <a:r>
              <a:rPr lang="en-US" sz="1400" b="1" dirty="0">
                <a:solidFill>
                  <a:srgbClr val="002060"/>
                </a:solidFill>
              </a:rPr>
              <a:t>300, 215 </a:t>
            </a:r>
            <a:r>
              <a:rPr lang="en-US" sz="1400" dirty="0" err="1">
                <a:solidFill>
                  <a:srgbClr val="002060"/>
                </a:solidFill>
              </a:rPr>
              <a:t>manats</a:t>
            </a:r>
            <a:r>
              <a:rPr lang="en-US" sz="1400" dirty="0">
                <a:solidFill>
                  <a:srgbClr val="002060"/>
                </a:solidFill>
              </a:rPr>
              <a:t> were made with regard to  insurance accidents with participation of vehicles that are registered abroad and entered the territory of Azerbaijan for transit purposes</a:t>
            </a:r>
            <a:r>
              <a:rPr lang="en-US" sz="1400" dirty="0" smtClean="0">
                <a:solidFill>
                  <a:srgbClr val="002060"/>
                </a:solidFill>
              </a:rPr>
              <a:t>.</a:t>
            </a:r>
          </a:p>
          <a:p>
            <a:pPr>
              <a:lnSpc>
                <a:spcPct val="150000"/>
              </a:lnSpc>
            </a:pPr>
            <a:endParaRPr lang="en-US" sz="1400" dirty="0">
              <a:solidFill>
                <a:srgbClr val="002060"/>
              </a:solidFill>
            </a:endParaRPr>
          </a:p>
          <a:p>
            <a:pPr>
              <a:lnSpc>
                <a:spcPct val="150000"/>
              </a:lnSpc>
            </a:pPr>
            <a:r>
              <a:rPr lang="en-US" sz="1400" dirty="0">
                <a:solidFill>
                  <a:srgbClr val="002060"/>
                </a:solidFill>
              </a:rPr>
              <a:t>During </a:t>
            </a:r>
            <a:r>
              <a:rPr lang="en-US" sz="1400" b="1" dirty="0">
                <a:solidFill>
                  <a:srgbClr val="002060"/>
                </a:solidFill>
              </a:rPr>
              <a:t>5 month of 2014, </a:t>
            </a:r>
            <a:r>
              <a:rPr lang="en-US" sz="1400" dirty="0">
                <a:solidFill>
                  <a:srgbClr val="002060"/>
                </a:solidFill>
              </a:rPr>
              <a:t>61 insurance accidents took place with participation of vehicles that are registered abroad and entered the territory of Azerbaijan with the aim of transit. Total compensation payment in the amount of </a:t>
            </a:r>
            <a:r>
              <a:rPr lang="en-US" sz="1400" b="1" dirty="0">
                <a:solidFill>
                  <a:srgbClr val="002060"/>
                </a:solidFill>
              </a:rPr>
              <a:t>85,083</a:t>
            </a:r>
            <a:r>
              <a:rPr lang="en-US" sz="1400" dirty="0">
                <a:solidFill>
                  <a:srgbClr val="002060"/>
                </a:solidFill>
              </a:rPr>
              <a:t> </a:t>
            </a:r>
            <a:r>
              <a:rPr lang="en-US" sz="1400" dirty="0" err="1">
                <a:solidFill>
                  <a:srgbClr val="002060"/>
                </a:solidFill>
              </a:rPr>
              <a:t>manats</a:t>
            </a:r>
            <a:r>
              <a:rPr lang="en-US" sz="1400" dirty="0">
                <a:solidFill>
                  <a:srgbClr val="002060"/>
                </a:solidFill>
              </a:rPr>
              <a:t> were made with regard to  insurance accidents with participation of vehicles that are registered abroad and entered the territory of Azerbaijan with the aim of transit.</a:t>
            </a:r>
          </a:p>
          <a:p>
            <a:endParaRPr lang="en-US" sz="1600" dirty="0">
              <a:solidFill>
                <a:srgbClr val="002060"/>
              </a:solidFill>
            </a:endParaRPr>
          </a:p>
        </p:txBody>
      </p:sp>
    </p:spTree>
    <p:extLst>
      <p:ext uri="{BB962C8B-B14F-4D97-AF65-F5344CB8AC3E}">
        <p14:creationId xmlns:p14="http://schemas.microsoft.com/office/powerpoint/2010/main" xmlns="" val="37962593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10000"/>
          </a:schemeClr>
        </a:solidFill>
        <a:effectLst/>
      </p:bgPr>
    </p:bg>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cstate="print">
            <a:lum bright="70000" contrast="-70000"/>
            <a:extLst>
              <a:ext uri="{28A0092B-C50C-407E-A947-70E740481C1C}">
                <a14:useLocalDpi xmlns:a14="http://schemas.microsoft.com/office/drawing/2010/main" xmlns="" val="0"/>
              </a:ext>
            </a:extLst>
          </a:blip>
          <a:srcRect l="19039" r="20386" b="28687"/>
          <a:stretch/>
        </p:blipFill>
        <p:spPr>
          <a:xfrm>
            <a:off x="-89386" y="533400"/>
            <a:ext cx="3426716" cy="2743200"/>
          </a:xfrm>
          <a:prstGeom prst="rect">
            <a:avLst/>
          </a:prstGeom>
        </p:spPr>
      </p:pic>
      <p:sp>
        <p:nvSpPr>
          <p:cNvPr id="5" name="Rectangle 4"/>
          <p:cNvSpPr/>
          <p:nvPr/>
        </p:nvSpPr>
        <p:spPr>
          <a:xfrm>
            <a:off x="4514850" y="1905000"/>
            <a:ext cx="4038600" cy="861774"/>
          </a:xfrm>
          <a:prstGeom prst="rect">
            <a:avLst/>
          </a:prstGeom>
        </p:spPr>
        <p:txBody>
          <a:bodyPr wrap="square">
            <a:spAutoFit/>
          </a:bodyPr>
          <a:lstStyle/>
          <a:p>
            <a:r>
              <a:rPr lang="zh-CN" altLang="en-US" sz="5000" b="1" i="1" dirty="0" smtClean="0">
                <a:solidFill>
                  <a:schemeClr val="accent2">
                    <a:lumMod val="50000"/>
                  </a:schemeClr>
                </a:solidFill>
                <a:ea typeface="Microsoft YaHei" pitchFamily="34" charset="-122"/>
              </a:rPr>
              <a:t>Thank You </a:t>
            </a:r>
            <a:endParaRPr lang="zh-CN" altLang="en-US" sz="5000" dirty="0">
              <a:solidFill>
                <a:schemeClr val="accent2">
                  <a:lumMod val="50000"/>
                </a:schemeClr>
              </a:solidFill>
            </a:endParaRPr>
          </a:p>
        </p:txBody>
      </p:sp>
      <p:sp>
        <p:nvSpPr>
          <p:cNvPr id="2" name="TextBox 1"/>
          <p:cNvSpPr txBox="1"/>
          <p:nvPr/>
        </p:nvSpPr>
        <p:spPr>
          <a:xfrm>
            <a:off x="609600" y="3505200"/>
            <a:ext cx="8150467" cy="1200329"/>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a:r>
              <a:rPr lang="en-US" sz="2400" b="1" cap="all"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AIIF - 2014 Azerbaijan International Insurance Forum</a:t>
            </a:r>
          </a:p>
          <a:p>
            <a:pPr algn="r"/>
            <a:endParaRPr lang="en-US" sz="2400" b="1" cap="all"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6" name="Picture 2" descr="http://www.xprimm.com/pictures/aia_az.jpg"/>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4792540" y="5270277"/>
            <a:ext cx="877391" cy="8700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http://www.xprimm.com/pictures/minfin_az.jpg"/>
          <p:cNvPicPr>
            <a:picLocks noChangeAspect="1" noChangeArrowheads="1"/>
          </p:cNvPicPr>
          <p:nvPr/>
        </p:nvPicPr>
        <p:blipFill>
          <a:blip r:embed="rId4" cstate="print">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2514599" y="5251814"/>
            <a:ext cx="1292198" cy="8700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www.1asig.ro/pictures/bannere/media_xprimm.jpg"/>
          <p:cNvPicPr>
            <a:picLocks noChangeAspect="1" noChangeArrowheads="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381000" y="5718890"/>
            <a:ext cx="1242972" cy="219348"/>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7"/>
          <p:cNvPicPr>
            <a:picLocks noChangeAspect="1"/>
          </p:cNvPicPr>
          <p:nvPr/>
        </p:nvPicPr>
        <p:blipFill>
          <a:blip r:embed="rId6" cstate="print">
            <a:duotone>
              <a:schemeClr val="bg2">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a:off x="6400800" y="5293219"/>
            <a:ext cx="1345334" cy="91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Rectangle 5"/>
          <p:cNvSpPr/>
          <p:nvPr/>
        </p:nvSpPr>
        <p:spPr>
          <a:xfrm>
            <a:off x="0" y="6477000"/>
            <a:ext cx="9144000" cy="3810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198340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cstate="print">
            <a:lum bright="70000" contrast="-70000"/>
            <a:extLst>
              <a:ext uri="{28A0092B-C50C-407E-A947-70E740481C1C}">
                <a14:useLocalDpi xmlns:a14="http://schemas.microsoft.com/office/drawing/2010/main" xmlns="" val="0"/>
              </a:ext>
            </a:extLst>
          </a:blip>
          <a:srcRect l="19039" r="20386" b="28687"/>
          <a:stretch/>
        </p:blipFill>
        <p:spPr>
          <a:xfrm>
            <a:off x="1600200" y="1143000"/>
            <a:ext cx="5733570" cy="4589913"/>
          </a:xfrm>
          <a:prstGeom prst="rect">
            <a:avLst/>
          </a:prstGeom>
        </p:spPr>
      </p:pic>
      <p:sp>
        <p:nvSpPr>
          <p:cNvPr id="3" name="AutoShape 6" descr="data:image/jpeg;base64,/9j/4AAQSkZJRgABAQAAAQABAAD/2wCEAAkGBxQTEhIUEhQVFRUVFBQUFRUVFBUUFBQVFBQWFhQUFBQYHCggGBolHBQUITEhJSkrLi4uFx8zODMsNygtLisBCgoKDg0OGhAQGiwkHyQsLCwsLCwsLCwsLCwsLCwsLCwsLCwsLCwsLCwsLCwsLCwsLCwsLCwsLCwsLCwsLCwsLP/AABEIAMIBBAMBEQACEQEDEQH/xAAbAAABBQEBAAAAAAAAAAAAAAACAAEDBAYFB//EAD8QAAIBAgMEBggFAgUFAQAAAAECAAMRBBIhBQYxUUFxgZGSoSJSU2FiscHRExUywvAj4RRCguLxB2NyotIz/8QAGgEAAgMBAQAAAAAAAAAAAAAAAAECAwQFBv/EADERAAICAQMCBQMEAQQDAAAAAAABAhEDEiExBFETIkFSYQUUMkJxgZGxocHw8SMz4f/aAAwDAQACEQMRAD8AC1pxjhlrBvrbnKsi9RiqLYxp2hBU4pAS30kK3AlwiyM+ScC+eEiXvgrjjAr9S5REC6JcoxlyJqjWECbdHHx1WBjyyOW0tRlHEQBCIAhEMeIY4iAINAdhB4WSskV47JJhgyVjHtGAssAoVogGiAcRjCEACEBocRDDBgSCERIeMDLVNRcS9bGEakbGNoC3WW4BlMXToY1COYIVVoITLuDXSVy5LcaJajSJOTGoi8BR3LyCBekW6AjRbEHFNaDFNnDxbxxMOR7laTKxwYUAYkRjxAPaIY9oBQoAK0QDwGEGMBpkivJJkkyUNJWSsKAxisBUNaABAQGPEMcQAIQJDiIYV4AZVGsZpaMYTCxgItUDdSJVJU7GBTNo2Ie12hwgOlRFhKC+PANUwFInw6wLIIuIIFyLVPhGWIo4+rEU5ZHDqvcy6KMLdgiAggIWMMCRAIGJgEDI0OxwYiVjwAVoDCtABwIDHtABCAyRXjsaZKrSVkkFGMbLAQhEMIQGFAY4gMeKgMrNRjJALjqkfUA8M0jNCHfjBcAS4XUyOTZDitzo9EoLyC9zH6FfLL1EaQNESzTgWIsVDYQLHwcXH1I1yYsrOeEltmcL8OLUOgwkjY6HtCwEDBgPeKgHiGOIgHvAdhCIkPGMeACvAAoDHEBkqvJJjTJBJWSFaIKHEACEBigMIQGZUrYkcpo5VmIOmYmArWaLlCDrHWKIMtYJNJVke5OCLDmVk2wKPGSZGK3OhTkTREtUBGWxFi6mkQTdI4OKq6yyETDN2yuKks0lYa1ZFxHZKlSQcRpkgMiTHyiKwoYpHYtINo7FQ4MQDiAx4hjgwAIGBIeAUKAwxAYVoxhqYDRIDGmSCtJAKAxxEwQ8djM1XFwG75bHZ0YmRr85JgSuOBkV2EAxuRJJAdPDiwmaT3LIcAVXhFCbJsOsi+SyCLqCBci3SGkZaijj6kCjLI4lRrmXxVGMERgSCIYQkWAYkRhhzFQ7JA8g0SUgoiWzEUjsNIOWFkaoUAHEBiEQBCBJBiMY8ACBgNBCBIIQAkUySZJBiSsdDQYhWiGZvDnoPTLp9zEABxHKSESX0MXqAFBbsI5ukI6jGwmXkufBWQXMseyK0dGgsqNEUWKY1gWIssbCBa9kcbHVJOC3MWV7lBRLSkkVRItsYX4cWodD/hxagoUBDgwAIRDCEQwg8jRJSDDRE0wrQsKBKQsWkYQAeIYQgMMR2Me0LCgljJBwGOIrGSKZNMYUYDRiMva0v5MYdccG75GL9AALSQifArfWQysaLWIbSVQ5JyBwwjmKJ0EEqNCLFARlkRYqppAU3sZ/F1LmaMapGGTtkF5MQaRMCwrGVtErDFSQcR2SA3kR8iywsNIssdiqhAxAh4iQ4gAQaKhplrCYd6miKWtxsL26+UlDHOb8qstinLgsnYtf2T90s+2ze1kvCl2B/Ja/sn7ofbZvaxeFPsENj1/ZP3RfbZvax+HPsIbHr+yfuh9tm9rH4cuwQ2RX9k/dD7bN7WHhy7DjZFf2T90f22b2sfhy7BDZNf2T90Pts3tY9EuwX5TW9k/dD7bN7WPRLsR1sFUQXdGUcyNIpYpw3kqE4tcoASCYD2krAy4FxL/UxDjVSIuHYiAnSWCZ0cGlhM2R2yUUDiW1koLYGT4YSufJOJeEgXFqloIy2OyKG0Kscd2Z80jhtcma+EZggsVgSIJFjJBIgeh7pbNpnC02emjFsxuVBNsxA1PuE6nTY4+Gm0dPp8cfDTaOHvsqLWpqiqtkucoAvdum3VMvWpKSSRm6pJSSSM+GmFpGeww0jRKx7RWFCtCwoQgAQERKj0HdTDhcMmmrXY++5NvK07vRxSxL5OhgjUEX8RjqaGzuinkWAMulljHZsscorlkf5rR9rT8YkfuMfuQa490P+aUfa0/EIfcYvcg1x7ob81oe1p+MQ+4x+5C1x7oX5rR9rT8Yh9xi9yHrj3Q/5pR9qniEPuMXuQa49xfmlH2qeIQ+4xe5Brj3JsPiUe+Rla3GxBtJxyRl+LsaafBzN6ntQtzZR53+ky9fKsVd2V5fxMepnFTM5JeSAy6GaWYh30gtxEGGF2k5bIR3cLhXcWRGY/CpPymaMJTeystjFvhBjdzFE3NFrda37rzV9vkUdkS8DJ2LH5VWT9VJx/pJHeJmngyrmLJrHJcoBeMpJIlqtpBk26RxsQ7O2VFLMehQWPcJoxY2zHJuTpFmhu7ijqKDjrsvzM0/b5H6El0+R+gbbBxI40KnYAfkZF9PkXoHgZF+krVMMymzoynkylfnKJRkuUQcWuUB+HIOQj1bZFHJQpLypqPKd7EqgkdjGqgl8GB3vqZsXU+EKvcoJ8yZy+rleVnO6l3kZyVmRlBLSpFjZQWPJQSe4QSb4Gk3sjoUtg4k8KTdtl8iZculyv8ASWrDk7BHYuIHGi/YAflIPpcq/SyaxT7FSrh2X9Ssp+IFfnKZRlH8lRFxZEdJFkeD0/ZtPLSpryRR5CekxLTBL4OpBVFGJ3nfNianuyr3KPuZxOtleZmPNvNnMU2mUrRKIiYxSAqEBAB4DFGBr9z6dqTnm/yAnZ+nRrG33ZpwrayPfGp6NJeZY9wt9ZD6i9or5DM+DMzlFA4MdgZxksbdvZNSlasxMjqNJJCNLuVu1+NetV//ADB9EcM5HHX1R5zXiwKe8uDT0+DX5pcHoiKlNbAKqjqVRNySittjopJLYpfn2Gvb8ZL9enfwlbz41yyHjY+LReoVlcXQhhzBuJZGSluiaafBn97aS/0zYBiWubC5AA48+InO+oqNR7lOVLY4GEwDV6gpqbDizeqvPrmLBheWVIz6HN6UbbZuzKVBctNQOZ4s3vY9M7kMcYKomyGOMFSAxW2sPTNnqop5Xue0CEssI8sJZYR5ZLhNpUqptTqIx42Ugm3O3aIRyRlwxxyRlsnZX3lIGGrEi/oEC/M6D5yHUV4bshn/APW/2PNsMmZlX1mC95tOLGNySOWlbo9cAnoKOyeX7UfPWqtzqN3BiB5Tz+abeRv5OVkqUm/kLZOymr1Ai6DizeqOfXJYMbyy0oIYnN0j0PZ2z6dFcqKBzP8Amb3k9M7ePFHGqijpQxxgqQOI2tQQ2eogPK9z3CRlmhHlilkhHlkmG2hSqGyOrHjYG5t1Rwywl+LslGcZcMh2+wGHqkgH0D3nQfOR6nbFJkcrqDPPaNPMyrzYDvNp56MbkkYUrZ6haenOkeb7QfNVqnnUfuzG081nlqySfyzBLeTZBaVCHWAIlECYJWMVCtEFCjA3G7SWw6e/Me9j9J3+ijWFf89TVj/E4+91T+og5JfvJ+0xfUZedL4K83Jw5zioa0AOAT6PV8prSp/uYmQJSLsqLxdlUdbG31l0FboEraR7RgsMtKmlNf0ooUdgnWSpJI7MYqKSR55vrtpqtU0lP9NDaw/zMOJPPW4E52fK5SaXCOb1OVzen0OVhFnPyMqij0fdOnbDIfWLN5kfSdjoo1iR0sH4I5291T+og5IT3n+0x/UZXNL4Fme5f3UwoWjn6ahv/pGij5ntmrosenHq7jwxpX3Odv1thqSrSpkhqlyxHEINND0E/QyXU5NKpcsq6rK4rSvU8/UTnM5yNh/09oXqVX9VAvia/wC2auiXmbNvRrzNnd31q2wxHrOi9xzftl/WOsRf1TrGY/d2lmxNEfHfwgt9JzumV5YmLCryJHpWIqZUZuSk9wvO1J0rOo3Ss8ozdPSde+ede5xkzebnYTLQznjUJP8ApGij5ntnX6LHpx33Ol00ahfcHe3aZRRTQ2ZwbkcQvDTr+kh13UOEVGPL/wABnm0qRh2SclSs57jRpNxKV6lRuSBfE1/2zofT4+ZyNXSLds7W+FS2GYesyDzv9Jq66VYWX9R+Bktg082Ioj4wfDr9JyumWrLH9zLiXnR6LXeyseQJ7hed+TpNnQZ51gqH4lVFP+dgCRx14n5zzeOPiZEu7MMVbom2hs9qbN6LZAxCsRxAOklmwSxt7Ou5KUWmB/gqmXPkbLa+bKbW59Uh4OTTq0ug0uroE4dwVBU3YAqLasDwIiljkmlXPAU0TpgKhJUIxK8QBw65JYMjbSi7RLS3sSYTZNR3yZSvSSQbDTTvtLMXS5Jz01QKDboqVqTISGBBHQeMonFwdS5ItNG+2ZTy0aY5IvynpMMdOOK+DXFUkZLeOpfEP7go8v7zjddK8zM+R+Y50yEBQAzxbzmujEWt1KebG4ccnLeFWb6TXgXnRZgV5EetYl7Kx5AnuF50pOlZ1XweKg5mvOK9kcVbnVorMkmWxR6bsillo0l5IvmLmegwR044r4OnBVFIym9Na9Z/hCjyv9ZyOtleZ/wZ8z3ZrtmJlpUhyRB/6idnEqhFfBpgqijzrfXEXxlQeqEUeAN+6c7qt8jOb1LvIzkKw5TK0yg3n/T+jalVb1qlvCo/+p0ehXlb+TodIvK38g7/ANT0KK82ZvCAP3SPXS8qQuseyRy9yaWbEX9VGPfYfUyjoo3kvsinpVczW7xVcuGrHmhXxej9Z0OpdYpfsbczrGzzacE5Z6jsullo0l5U0H/qJ6HEqgl8HWgqikYreuqTinHqhAPCG/dON1zvM12MWd/+RnKUzHwQNhuTRtTqNzcDuUfedf6avI38mvp1SbI9+anoUl5sx8IA/dD6jLyxRHqeEjl7oU74hT6qsfK31mXoI3m/gr6dXM1+3KmXD1T8DDvFvrOr1LrFJ/DNeR1FmS3bS+IQ9ChmPYpHzInG6JXmT7WzNi/IuYSs1ShXLubPURBmNwuZhcjsIl+OcsmKep8tJE024uzqJTFEOWNTKiZQXdcr6WAVRNiSxJtt0l6vn9kWJaeSphcv4VGu1v6NNltza+VB85nx6fDhml+lf6kVWlS7CpLVehR/CJ9JmaqVIBuW6fPygvFnih4fq9/7GrcVX8lgOxr4nISStMKoB4tbQ9YN5YpSebJp9EP9TozFam5cq9898pvqb8OM5MlLXUubKGne56GosLT0y2RsMBtSpmrVT8bdwNh8p5zqJassn8mSX5MgEpREcSQGbdtJrS3MRc3PfLjaLHhmI8Ssv1mrFKpxLMDrIj1ysmYEHpBB7RadJqzrM8fqYB6NRqdQEFT09I6COYM4ueLi6Zx5QcHTLmHS5AGpJA75kS1OicT1VVsAOWk9KlSo6p5xvDXBqVT8TeRt9J5/M9WVv5Odnktzf7MqhqVJhwamhHaoneh+KN8HcUzA78bPKYlqhBy1ApDdAZVCkHlwB7Zz+qhJS1ejOf1UGp6vRnAUTHZmPSdzKOXCp8RZu8kDyE63SqsaOn0yrGjjb9V/6tNeSE+I/wC2YvqG8kinqpeZIsbh0taz+5V+ZP0kvp0X5myXSpbsv77VbYe3rOo7Bdv2iaOulWL+SfVOoGDE4pzz1PZ7g0qZHAopHhE9FjdwX7HXi7ijG734JlrGpY5XC69AKqFIPcD2zk9djaya/RmPqINSs4cwWUm+3Tp2wy/EWPnb6TvdDGsKN2BeRHH31a9SmOSE+I/7Zh+pS88V8FfUbtD7kUvTqtyUL4jf9sf01eaTF063Z197KlsO3xMo87/Sa+vlWF/JdmflMVTYjgSOjQkaThKTW6MqJQxta5txtfTuhbqiQS1bFc12AIOUk2I5e6NTdrVuuwy3jdoh0FNEFNASxAN7nmZdl6hShojGkScrVJFNKhHAkc7Ei8oUpLhkUHTcjgSD7iQYKTXDGixs2nmrUh8YJ7NfpLunWrNH9xxVyRu3awJ5C/dPRN0rNR5w7XJPMk95nl27bZiHEEA8YzL4jS83R3MIsESLMDYggg8jxBjk6YuD1TYG8FOuoFwtUD0kOhJ6SvMTp4cyyL5OrizKar1OrVoq36lDe5gD85a4p8otaT5ElFV/SqrysAIKKXAJJcElRrAnkL90bdKxnkO1KxNzzJPfPP493Zx8krZqNxt4FFMUKxCldKbHgVv+knoInVwZ4/izX02dVol/BtWAI11B7QZr5NhAmBpA3FNAeYRb/KR0R7C0R7ElWsqC7Mqj3kAecbko87DbS5PO95satXEMyG6gKoPQbDW3aTON1U1PJa4OZnmpztHc3CrqBVS/pXDAcxa2n86Zq6CSpo0dI1ujVVaasLMARyIBHdN8knszW1fJjN8sKq1KZUAXS1gLcDpoOucnr0ozVdjH1EFaot7q7bUKKNUhSv6GOgI9UnoMt6Pqo6dEn+xLBlpaZGpYAjmO8GdLZo1kS4OmNQiA+5RI+HHsLSuwdSsqC7EKPeQB5wcoxW7oG0jC7fxq1K7FDdQFUHoNhrbtM4PW5Fky3HgyZJJy2O7ubT9Co3N7dyj/AOpu+mR8kn8/7F2FbMHfSp6FNebk9w/vD6lLyRXyLO9kZMTjmZEgMCaDtAY1ohCgMcGMDr7uJeuvuDHyt9Zs6CN5l8WWY/yNPtSplo1T8DfK07OeWnHJ/DLpbIwE80ZBxGAUdjMlin4e+dCCMJYojS0rlyBAdX6v5pLFaQHbw+PqgWFWpblnb7ymWWfcsU5d2drda74pCxLZVdtST/ly9P8A5S3o9Usyv0L8G+RGv27Vy4es3Km3mLfWdTO6xS/Y2ZHUGzx7FVczTlQjpRxx10g/kDt7FFZw34dULltdTV/DOU8WA4WHTJwjJ/jKv5Lcep/jKv5GxOLqZioru9iRcO2U9XulU8k06uwcpXWr/UqNfpuT79ZVdkH8kww7ZPxLejmyX+K17d0el6dXoGnawEexuNLdI0t2yO/KCy2doVSLfi1Lf+bfeS8bJ3ZPXLuxYOiajhcwBN9Xaw0BOp7JGMHklV/2OCbdWNa+nylLTTJ7MtYoVcO5p/iEEW/QzW1AP1l83kwy06hy1QdWQtj6p41HP+tvvIvNkfMn/ZHXLuw/8K+amG0NQKVLHoY2BJ6BE8cnJJ+vclpdq/UirU8rMtwbG1wbg25GQnHTJrsDVOjc7q07YdTzLHzsPlO30Mawo2YfxOTvm/p0xyUnvNv2zH9Tl5oorzcozwnMKQxGMkWIkJhGAwiAUYGg3RS7ueSgd5/tOl9Mj55S+C7EdTeR7YdveVHeR9pt66VYWTyfiYucEyiEACEYzIvqw906C2RhLQsAOoyv1ArYbXWWTA6lEzLImjVbjJ/VqtyQDxH/AGzb9PXmbNXSrzNnV32xQXCP8RVR33Pym3qWnjaLeplWNmC3YqZcQtQ0mqKoJYKuYgEWDZfcTMmLaS2sw4XUrqzUikwxK1KjZ1XC1KqFqYpuFOgDpbiLy+nrt77NmlJ69Td7N/8AY+zKb0xgkpKMlQB6z5AxYkjMGYjTS4kYao6FFbPkIKUVBR4fLGOdFNTDIDUq4mqGYIGyqrkKvwg8ZFuSVwW7bFbSuC3bf+STF1hRONq0woIelTWyiwYgF7A6dMJtQ8ScedkSlLRrlH4/+g4jE1Xw2H/7zuKhCKAEL5dSBZTrxkZZJvFG/V7ilKUoR+eSy9V1bFJkC0aVEhBkABNgAc3T0yxtpzVeVLbYbk05Ktkuxn93KmWqHKM6qDfKuYrfQPb3TF0zqdtWZ8G0ras7jU2Ws71GDhcKzqSgQ2bgHW3HjxmqmpuUna0/8s009Tb32IVqsi4Oilh+Kil9ASQ7cyL8LyvVKKx4168itpRivUvbTpioHFEi711p1WI4aAAD4RYCWZ1qT8Plyplk6lddwNokihVLtnZXQU70RTs4YXy+sIsrksUrdtNVtW/+4p/i7/jYkxDu2Mpow/pp6X6QAStMk62148I5uUuoUXwt+Pgbt5EnwZSo1yTzJPeZyJO22Zj0PYtPLQpD4F8xf6z0XTKsUV8G6CqKJquERjdkVjwuVBNu2TlihJ3JJ/wSaTA/LqXsqfgX7ReBi9q/pC0rsP8Al9L2VPwL9oeBi9q/pD0rsL8vpeyp+BftDwMXtX9INKF/gKXs6fgX7Q8DF7V/SDShfl9L2VPwL9oeBi9q/pBpQvy+l7On4F+0PAx+1f0g0rsS0aCp+lQt+QA+UlGEY/iqBKji711hkVOktmt7gD9TOf8AUZ+RRIZOKMoZyDOKAhxGMyFHVu2dGWyMJLiH0I91vORihh4RYpsC/TmeRJFvD8L85W+SyPFnM2k1z+qacPG5RPdjYGq9M3puynhdWIPlLNbi9gjKS3TLX+Mq3Ys7ksMrEsSWX1Seke6ReRv1Hqly2drZm3EooAq1cwUixqn8LMf82T6S6HUKEdk7/fYvhmUFtf8AexyqGOqpfLUdQSSbMQCT02EzrJNcMpU5LhiFVspUMcpOYi5sTzI5yrW+GO3VLgNcXUCZM7ZPVzHLxvw64/Elp03sCnKqtkr7QqMuR6jkcixIPWL6weXI1y6JvJKSpsl2NjBQqh2z2twS3pe5r8Rxk+nzKEtW4Y5eHK2RVsYzM5DMA9wQWJJW9wpJ4gSEsjbbvn/AnNtvfkQxL3VszXUAKbm6gcAOUrc5WnfBJSYSYhxezMMxDNqdSDcE++8XiS33JJvuTVcS1S2dma3C5Jt1RTySl+TsnqcuR3x1XS9RzYED0joDxkvHyP8AUxOUu5WEqIluljqqgBajgDgAxAHUJYs+RKlJk1J9yVdpVva1PEY/uMvuZJSl3DO0a3tX8Rh9xl9zHqfcAbSre1fxGH3GX3MNUu4X5lW9q/iMPuMvuY9T7hLtKr7R/EYfcZfcx6n3E20avtX8Rj+4y+5icn3GG0avtX8Rh9xl9zDU+4/5jV9o/iMPuMvuYan3BeoWN2JJPSTcytycnbdjuyFxEQYEBCgBksKbAHqnSmYxq5uwEI7IC1S0ErluMuDo7pSBZrNZeof8yqKtlktkcSo2Zr6zclpRQSql/wCWkWxlim5HHh/OmVSimNMnWx4adcrdrkdIdktBMTVBUfORn3JRJGWRTG0BaSEEp6DF+w0/RiZbQTE1Q4iJBrIskg4iRINRAnyDaBEcRDDECQawGhmEAEICCECQUBgQIhRjJEMBoaoIwZGYEBoAZOmNBOizGADdz1x8IZbSVsC5hdW6pTPZDjyHtBgBrFiTvYMlHKpAcdR5zU7K6LCpyN/5yMrb7joNdIhEy90rYyZG58OUg12JqQTU+lf+IlL0YOPqgg1+PGRaoknYPXGRHgMdT0HhB9wT9BysjY6HWDGg5EmGpgNBOIiTQwgIOIkOIwDaAwRBCHgMNTAkgWEBMIRgEkBoJoxshjICgIx7tYaTopWzGDhjHIZcUypoC7hBYXlGR26GttyltWvc2tL8MaRGTtkNGTkIsIv86ZW2BYU89fmJW12HYYTt/nTFYUGDItASKZBklsEVvqO0Q4JVe40OBcigArRBQaHoMTXqiUX6MVoDqg1MiNBiIkiRYEkDaABCAxxAA1gMG0BDiMaCWIaCcRjYKwEghAZJGMhIjIMUAMTXM6cTGSUBpFJjJyeiQEdIiyjWZluxvg5VVyzWB075riqRAmRR06e8faQbfoBMEI945iQtMGTLIMYYkWCJLX6/nI3Q+RLBgSA8pAkOR0jth8Eq9UIiAqFEMQEAJBqImS5GEGCDWRJIkECYTCAMYQEPEMNIySE4gJjCADwGSkRkgBAQUAJBGMjcSRFg2joRhX1adJcGMsU9JBjJ6C3Ydd5CTpAXcU9l4SnGrYmc6iOPRNEiJZpL2/TrlbYE6jlp1cO0SD+Rki2PuPkftIu0OrHXziYgwP8AiRGENevnzi4JLcdTExIkUyJNMdh3RDaBjEEBEOhxoYDCIiGOsBokWIkGOEBgQEEIDCBgMJxAbBEYgrQGSKYEgTAQ8ADSSGM8BMC0YjBodZ1GYywDIDLez+kyrL2EwdouD0mGJUQ9RsOunPq+0cmMtU16fOVtgTD+H7yAxFP59oWKgs3QeHQekf2ka9USu+QyP7RBVDxAH/P7yJIdYMESJy7uuRZNdhrQChCABRDCGogP0GEQBrAkg1gNCYQAUAHgMlHCBIARkR4DDSBJCeAhCABJGNBNGDI7SREwVGdKRjRMZEZe2f8Ap7/lKcvIipiz6YlsPxIosDgJBjLz8eyULgTCHTExhD9I6z9InyP0GPBuyAvRko/T2mRf5E3wMvE9R+UHwR7hJ0dZiZJDrEJBpxHZIk1ySPxiJPkFoCYSwGh6fTBkkNEIIQY0GsCSDaA2DAB4ASpwjJIExIQ8bBBJBDQniGISQgkgNBmMCOSE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Title 1"/>
          <p:cNvSpPr txBox="1">
            <a:spLocks/>
          </p:cNvSpPr>
          <p:nvPr/>
        </p:nvSpPr>
        <p:spPr>
          <a:xfrm>
            <a:off x="667284" y="1600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
            </a:r>
            <a:br>
              <a:rPr lang="en-US" smtClean="0"/>
            </a:br>
            <a:endParaRPr lang="en-US" dirty="0"/>
          </a:p>
        </p:txBody>
      </p:sp>
      <p:sp>
        <p:nvSpPr>
          <p:cNvPr id="23" name="AutoShape 4" descr="data:image/jpeg;base64,/9j/4AAQSkZJRgABAQAAAQABAAD/2wCEAAkGBwgHBgkIBwgKFgkWFyIbFRgVDRsbIBoWIB8hLB4kHxokKCggHCExIB8fJzEtJzUtOjouFyg/RDUwPy05OisBCgoKDQ0OGxAQGjckHyQsNS40NTQ3NzMsNDQvMi8uNywsNyw0MjcvNy4sLC0uLyw0LCw3NC00NC03LDQsLDEsLP/AABEIAJ8BPgMBEQACEQEDEQH/xAAcAAEAAgIDAQAAAAAAAAAAAAAABgcEBQECCAP/xAA1EAEAAQIDBgQEBQMFAAAAAAAAAQIDBBSRBREhUlPRBhIxUQdBcYETFSIyYYKSoSMzQmLh/8QAGwEBAAEFAQAAAAAAAAAAAAAAAAECAwQFBgf/xAA3EQEAAQEFBwMCBQMDBQAAAAAAAQIDBREWU1GBkaLR0vAEFSExQRIiYXHhobHBBhMyIzRCUnL/2gAMAwEAAhEDEQA/ANa6lwIAAAAAAAAAAAAAAAAAAAAAAAAAAAAAAAAAAAAAAAAAAAAAAAAAAAAAAAAAAAAAAAAAAAAAAAAAAAAAAAAAAAAAAAAAAAAAAAAAAAAAAAAAAAAAAAAAAAAAAAAAAAAAAAAAAAAAAAAAAAAAAAAAAAAAAAAAAAAAAAAAAAAAAAAAAAAAAAAAAAAAAAAAAAAAAAAAAAAAAAAAAAAAAAAAAAAAAAAAAAAAAAAAAAAAAAAAAAAAADFz9rkuaR3az3Wx2T5vd1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te5966AAAAAAAAAAAAAAAztjbJxu2sdRg9nWZquz6/KKY+c1T8oIiZ+IY/qfVWXprObS1nCP7/pC1NifDHZWEt017WrrvX/nHmmmiPpEcZ+8/Zdiyj7uP9V/qL1FpOFjH4Y4z/XpvcbXxXgDY9VWGv4LBVXo9abdiK5j61ekT9ZRP+3H2T6azvj1EfjpqqiNszhHm5D9o3vAu0vNGEtbRwt35Vfh+an70eaZ3fTcpn8H2buxovex/wCc02kbMcJ44R/XFF8bhcrd3U3rVdqf210TviY+k7ppn3iYiVLb2Vr/ALkfMTE/eJ+v8/vHwxhdAAAAAAAAAAAAAAAAAAAAAAAAAAAAAAAAAc0xNVUU0xM1T6REesoRMxHzK/fBfh214d2PbseWnN1RFV6r3q9t/tHpGvzZNFOEPOLz9fV6y2mr/wAY+Ij9P5+/8Ih8TvGF6zfr2Hsu7VTMR/rVxPHjH7Yn5cPXd77vdbtKvtDd3FdVNVMeptYx/wDWP89OOxWC060SO00V00U11UVRRPpO7hO713T8/wD1CIqiZwx+YbHaGxcTgNkbO2le/wBq/FXljd6eWeG/6xxhOHxixbH1lFrbWljT9aMP69Po11VFdNNFVVFUUzxiZj1j+PfihlRVEzMRP0dUpAAAAAAAAAAAAAAAAAAAAAAAAAAAAAAAb3wNhqMX4u2XauR+nz+b+2Jqj/MJp/5Q117Wk2fo7SqNmHH4/wAr+rqiiiqufSI3sl5xEYzg81YvE3MZi72KvT/qV1TVV9ZnfLEicfl6rZ2cWdEUU/SIw4PilW5ppqrqimmJmqeEREesiJmIjGVrfDbYG1MPhMZhdu7Oo/LLkRVFN3dM+f0/Z6xvj33fthcopn7x8OOvv1vp666K/T1/np+MY2fv+/8AdOb2yNnX8LhsLfwdmrD2t34dNVO+Kd0bo4T/AAuzTEufp9VbU11V01TE1fWduPyqP4i7I25O2cVtLF4KrJftt1UT5qabcft37uNPvx3caliqJxxl2ty+q9J/sU2NFX5vrOPxMzP1/fohalvQAAAAAAAAAAAAAAAAAAAAAAAAAAAAAAG68GYyjAeKdmYi5P6IuREz7RVvp3/5I+JiWBedlNr6S0pjZ/b5/wAPQVURVTNNUcJZTzaJw+Xm3aeCubN2jicFeifPbrmmeHrunhP3jj92Jhh8PUrC2ptrKm0p+kxixUrwCxvhxtmnZWBxWN23teunAx+i1aquTVvqjdNU00cauHCOHD9U+yuirD5mXL336Sbe0ps7Czxq+szEYftjP0+fmflPsZ4o2TgtnYHaGKxE04a9u8k+WZ9Y38YjjH8/zK5NcRES5yyu71Fpa12VFONVP144Ki8f4jE3du3ZnaVd7A1frszF3zUxTPyiI4RMTvj34LNX1+rtbnoop9PH5Pw1x8VfGE4/z9UYQ2wAAAAAAAAAAAAAAAAAAAAAAAAAAAAAAAgXl8P/ABRb2/sumxiLkfmNuIiuJnjVHyrj33/P2n6wyKKsYefXxdtXpbX8VMfkq+n6fp0/Te1nxG8F3Nrz+a7KoicbEbrlHp+JTHpMf9ojh/MfTjTXRj8wy7lvePT/APRtp/L9p2fx/lUd23XauVW7tFVNyJ3TExumJ/mPksu0pqiqMYnGHRKpz5Z8sVbp3e+5CMfsy8VtLE4rA4PBXq4mxZ834f8AVO+UrNn6ezs7Su0p+tWGO74YYvgAAAAAAAAAAAAAAAAAAAAAAAAAAAAAAAAPvg8XiMDireKwd6ui/TO+mqmd0wLdrZUWtE0VxjErH2H8VPLbpt7cwVU1c9rdx+tEzG77T9lyLXa5f1X+mvnH09W6esdN7Y7S8VeBNrU+faNqmuvd/wAsLV5v7ojf/kmuifqxbC7L39POFlOEf/UYcP4RHaO2vCOF835H4diu78qr9dU0x/R5p3/fcpmaftDdWPo7yr/7i3wjZThjxwjD+qLY3GX8df8AxcRVG/0iIpiIpj5RTTHCmP4hS3FlZUWVP4af5n9Zn7scXAAAAAAAAAAAAAAAAAAG4yeH6carmEPCs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MhLmgAAAAAAAAAAAAAAAAAAAAAAAAAAAAAAAAAAAAAAAAAAAAAAAAAAAAAAAAAAAAAAAAAAAAAAAAAAAAAAAAAAAAAAAAAAAAAAAAAAAAAAAAAAAAAAAAAAAAAAAAAAAAAAAAAAAAAAAAAAAAAAAAAAAAAAAAAAAAAAAAAAAAAAAAAAAAAAAAAAAAAAAAAAAAAAAAAAAAAAAAAAAAAAAAAAAAAAAAAAAAAAAAAAAAAAAAAAAAAA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6" descr="http://upload.wikimedia.org/wikipedia/commons/7/74/Flag_of_Azerbaijan_(3-2).s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8" descr="http://upload.wikimedia.org/wikipedia/commons/7/74/Flag_of_Azerbaijan_(3-2).sv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10" descr="http://upload.wikimedia.org/wikipedia/commons/7/74/Flag_of_Azerbaijan_(3-2).sv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533400" y="1473916"/>
            <a:ext cx="8077200" cy="491673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dirty="0" smtClean="0">
                <a:solidFill>
                  <a:srgbClr val="002060"/>
                </a:solidFill>
              </a:rPr>
              <a:t>Compulsory Insurance Bureau (CIB) </a:t>
            </a:r>
            <a:r>
              <a:rPr lang="en-US" dirty="0">
                <a:solidFill>
                  <a:srgbClr val="002060"/>
                </a:solidFill>
              </a:rPr>
              <a:t>deals with the protection of interests of suffering insured persons and third </a:t>
            </a:r>
            <a:r>
              <a:rPr lang="en-US" dirty="0" smtClean="0">
                <a:solidFill>
                  <a:srgbClr val="002060"/>
                </a:solidFill>
              </a:rPr>
              <a:t>parties, </a:t>
            </a:r>
            <a:r>
              <a:rPr lang="en-US" dirty="0">
                <a:solidFill>
                  <a:srgbClr val="002060"/>
                </a:solidFill>
              </a:rPr>
              <a:t>provision of stability and development of compulsory insurance system with regard to the </a:t>
            </a:r>
            <a:r>
              <a:rPr lang="en-US" dirty="0" smtClean="0">
                <a:solidFill>
                  <a:srgbClr val="002060"/>
                </a:solidFill>
              </a:rPr>
              <a:t>following </a:t>
            </a:r>
            <a:r>
              <a:rPr lang="en-US" dirty="0">
                <a:solidFill>
                  <a:srgbClr val="002060"/>
                </a:solidFill>
              </a:rPr>
              <a:t>types of compulsory insurance</a:t>
            </a:r>
            <a:r>
              <a:rPr lang="en-US" dirty="0" smtClean="0">
                <a:solidFill>
                  <a:srgbClr val="002060"/>
                </a:solidFill>
              </a:rPr>
              <a:t>.</a:t>
            </a:r>
          </a:p>
          <a:p>
            <a:pPr>
              <a:lnSpc>
                <a:spcPct val="150000"/>
              </a:lnSpc>
            </a:pPr>
            <a:endParaRPr lang="en-US" sz="700" dirty="0">
              <a:solidFill>
                <a:srgbClr val="002060"/>
              </a:solidFill>
            </a:endParaRPr>
          </a:p>
          <a:p>
            <a:pPr marL="742950" lvl="1" indent="-285750">
              <a:lnSpc>
                <a:spcPct val="150000"/>
              </a:lnSpc>
              <a:buFont typeface="Arial" panose="020B0604020202020204" pitchFamily="34" charset="0"/>
              <a:buChar char="•"/>
            </a:pPr>
            <a:r>
              <a:rPr lang="en-US" b="1" dirty="0" smtClean="0">
                <a:solidFill>
                  <a:srgbClr val="002060"/>
                </a:solidFill>
              </a:rPr>
              <a:t> </a:t>
            </a:r>
            <a:r>
              <a:rPr lang="en-US" sz="1400" b="1" dirty="0" smtClean="0">
                <a:solidFill>
                  <a:srgbClr val="002060"/>
                </a:solidFill>
              </a:rPr>
              <a:t>Compulsory real property insurance</a:t>
            </a:r>
          </a:p>
          <a:p>
            <a:pPr marL="800100" lvl="1" indent="-342900">
              <a:lnSpc>
                <a:spcPct val="150000"/>
              </a:lnSpc>
              <a:buFont typeface="Arial" panose="020B0604020202020204" pitchFamily="34" charset="0"/>
              <a:buChar char="•"/>
            </a:pPr>
            <a:r>
              <a:rPr lang="en-US" sz="1400" b="1" dirty="0" smtClean="0">
                <a:solidFill>
                  <a:srgbClr val="002060"/>
                </a:solidFill>
              </a:rPr>
              <a:t>Compulsory </a:t>
            </a:r>
            <a:r>
              <a:rPr lang="en-US" sz="1400" b="1" dirty="0">
                <a:solidFill>
                  <a:srgbClr val="002060"/>
                </a:solidFill>
              </a:rPr>
              <a:t>third party liability insurance of motor </a:t>
            </a:r>
            <a:r>
              <a:rPr lang="en-US" sz="1400" b="1" dirty="0" smtClean="0">
                <a:solidFill>
                  <a:srgbClr val="002060"/>
                </a:solidFill>
              </a:rPr>
              <a:t>vehicles (CMTPL)</a:t>
            </a:r>
            <a:endParaRPr lang="en-US" sz="1400" b="1" dirty="0">
              <a:solidFill>
                <a:srgbClr val="002060"/>
              </a:solidFill>
            </a:endParaRPr>
          </a:p>
          <a:p>
            <a:pPr marL="800100" lvl="1" indent="-342900">
              <a:lnSpc>
                <a:spcPct val="150000"/>
              </a:lnSpc>
              <a:buFont typeface="Arial" panose="020B0604020202020204" pitchFamily="34" charset="0"/>
              <a:buChar char="•"/>
            </a:pPr>
            <a:r>
              <a:rPr lang="en-US" sz="1400" b="1" dirty="0">
                <a:solidFill>
                  <a:srgbClr val="002060"/>
                </a:solidFill>
              </a:rPr>
              <a:t>Compulsory third party liability insurance associated with the use of the real property</a:t>
            </a:r>
          </a:p>
          <a:p>
            <a:pPr marL="800100" lvl="1" indent="-342900">
              <a:lnSpc>
                <a:spcPct val="150000"/>
              </a:lnSpc>
              <a:buFont typeface="Arial" panose="020B0604020202020204" pitchFamily="34" charset="0"/>
              <a:buChar char="•"/>
            </a:pPr>
            <a:r>
              <a:rPr lang="en-US" sz="1400" b="1" dirty="0">
                <a:solidFill>
                  <a:srgbClr val="002060"/>
                </a:solidFill>
              </a:rPr>
              <a:t>Compulsory personal accident insurance of passengers.</a:t>
            </a:r>
          </a:p>
          <a:p>
            <a:pPr marL="800100" lvl="1" indent="-342900">
              <a:lnSpc>
                <a:spcPct val="150000"/>
              </a:lnSpc>
              <a:buFont typeface="Arial" panose="020B0604020202020204" pitchFamily="34" charset="0"/>
              <a:buChar char="•"/>
            </a:pPr>
            <a:r>
              <a:rPr lang="en-US" sz="1400" b="1" dirty="0" smtClean="0">
                <a:solidFill>
                  <a:srgbClr val="002060"/>
                </a:solidFill>
              </a:rPr>
              <a:t>Compulsory </a:t>
            </a:r>
            <a:r>
              <a:rPr lang="en-US" sz="1400" b="1" dirty="0">
                <a:solidFill>
                  <a:srgbClr val="002060"/>
                </a:solidFill>
              </a:rPr>
              <a:t>insurance against loss of professional work capacity as a result of labor accidents and occupational </a:t>
            </a:r>
            <a:r>
              <a:rPr lang="en-US" sz="1400" b="1" dirty="0" smtClean="0">
                <a:solidFill>
                  <a:srgbClr val="002060"/>
                </a:solidFill>
              </a:rPr>
              <a:t>diseases</a:t>
            </a:r>
          </a:p>
          <a:p>
            <a:pPr lvl="1">
              <a:lnSpc>
                <a:spcPct val="150000"/>
              </a:lnSpc>
            </a:pPr>
            <a:endParaRPr lang="en-US" sz="1400" b="1" dirty="0" smtClean="0">
              <a:solidFill>
                <a:srgbClr val="002060"/>
              </a:solidFill>
            </a:endParaRPr>
          </a:p>
          <a:p>
            <a:pPr lvl="1">
              <a:lnSpc>
                <a:spcPct val="150000"/>
              </a:lnSpc>
            </a:pPr>
            <a:r>
              <a:rPr lang="en-US" sz="1400" dirty="0" smtClean="0">
                <a:solidFill>
                  <a:srgbClr val="002060"/>
                </a:solidFill>
              </a:rPr>
              <a:t>Currently</a:t>
            </a:r>
            <a:r>
              <a:rPr lang="en-US" sz="1400" dirty="0">
                <a:solidFill>
                  <a:srgbClr val="002060"/>
                </a:solidFill>
              </a:rPr>
              <a:t>, CIB has 15 member insurers and 11 of them are eligible to run CMTPL</a:t>
            </a:r>
            <a:r>
              <a:rPr lang="en-US" sz="1400" dirty="0" smtClean="0">
                <a:solidFill>
                  <a:srgbClr val="002060"/>
                </a:solidFill>
              </a:rPr>
              <a:t>.</a:t>
            </a:r>
            <a:endParaRPr lang="en-US" dirty="0">
              <a:solidFill>
                <a:srgbClr val="002060"/>
              </a:solidFill>
            </a:endParaRPr>
          </a:p>
        </p:txBody>
      </p:sp>
      <p:sp>
        <p:nvSpPr>
          <p:cNvPr id="5" name="Rectangle 4"/>
          <p:cNvSpPr/>
          <p:nvPr/>
        </p:nvSpPr>
        <p:spPr>
          <a:xfrm>
            <a:off x="1428750" y="572055"/>
            <a:ext cx="2941767" cy="369332"/>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en-US" dirty="0">
                <a:solidFill>
                  <a:schemeClr val="bg1"/>
                </a:solidFill>
              </a:rPr>
              <a:t>GENERAL INFORMATION</a:t>
            </a:r>
          </a:p>
        </p:txBody>
      </p:sp>
      <p:cxnSp>
        <p:nvCxnSpPr>
          <p:cNvPr id="7" name="Elbow Connector 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79988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lum bright="70000" contrast="-70000"/>
            <a:extLst>
              <a:ext uri="{28A0092B-C50C-407E-A947-70E740481C1C}">
                <a14:useLocalDpi xmlns:a14="http://schemas.microsoft.com/office/drawing/2010/main" xmlns="" val="0"/>
              </a:ext>
            </a:extLst>
          </a:blip>
          <a:srcRect l="19039" r="20386" b="28687"/>
          <a:stretch/>
        </p:blipFill>
        <p:spPr>
          <a:xfrm>
            <a:off x="1600200" y="1143000"/>
            <a:ext cx="5733570" cy="4589913"/>
          </a:xfrm>
          <a:prstGeom prst="rect">
            <a:avLst/>
          </a:prstGeom>
        </p:spPr>
      </p:pic>
      <p:sp>
        <p:nvSpPr>
          <p:cNvPr id="3" name="AutoShape 6" descr="data:image/jpeg;base64,/9j/4AAQSkZJRgABAQAAAQABAAD/2wCEAAkGBxQTEhIUEhQVFRUVFBQUFRUVFBUUFBQVFBQWFhQUFBQYHCggGBolHBQUITEhJSkrLi4uFx8zODMsNygtLisBCgoKDg0OGhAQGiwkHyQsLCwsLCwsLCwsLCwsLCwsLCwsLCwsLCwsLCwsLCwsLCwsLCwsLCwsLCwsLCwsLCwsLP/AABEIAMIBBAMBEQACEQEDEQH/xAAbAAABBQEBAAAAAAAAAAAAAAACAAEDBAYFB//EAD8QAAIBAgMEBggFAgUFAQAAAAECAAMRBBIhBQYxUUFxgZGSoSJSU2FiscHRExUywvAj4RRCguLxB2NyotIz/8QAGgEAAgMBAQAAAAAAAAAAAAAAAAECAwQFBv/EADERAAICAQMCBQMEAQQDAAAAAAABAhEDEiExBFETIkFSYQUUMkJxgZGxocHw8SMz4f/aAAwDAQACEQMRAD8AC1pxjhlrBvrbnKsi9RiqLYxp2hBU4pAS30kK3AlwiyM+ScC+eEiXvgrjjAr9S5REC6JcoxlyJqjWECbdHHx1WBjyyOW0tRlHEQBCIAhEMeIY4iAINAdhB4WSskV47JJhgyVjHtGAssAoVogGiAcRjCEACEBocRDDBgSCERIeMDLVNRcS9bGEakbGNoC3WW4BlMXToY1COYIVVoITLuDXSVy5LcaJajSJOTGoi8BR3LyCBekW6AjRbEHFNaDFNnDxbxxMOR7laTKxwYUAYkRjxAPaIY9oBQoAK0QDwGEGMBpkivJJkkyUNJWSsKAxisBUNaABAQGPEMcQAIQJDiIYV4AZVGsZpaMYTCxgItUDdSJVJU7GBTNo2Ie12hwgOlRFhKC+PANUwFInw6wLIIuIIFyLVPhGWIo4+rEU5ZHDqvcy6KMLdgiAggIWMMCRAIGJgEDI0OxwYiVjwAVoDCtABwIDHtABCAyRXjsaZKrSVkkFGMbLAQhEMIQGFAY4gMeKgMrNRjJALjqkfUA8M0jNCHfjBcAS4XUyOTZDitzo9EoLyC9zH6FfLL1EaQNESzTgWIsVDYQLHwcXH1I1yYsrOeEltmcL8OLUOgwkjY6HtCwEDBgPeKgHiGOIgHvAdhCIkPGMeACvAAoDHEBkqvJJjTJBJWSFaIKHEACEBigMIQGZUrYkcpo5VmIOmYmArWaLlCDrHWKIMtYJNJVke5OCLDmVk2wKPGSZGK3OhTkTREtUBGWxFi6mkQTdI4OKq6yyETDN2yuKks0lYa1ZFxHZKlSQcRpkgMiTHyiKwoYpHYtINo7FQ4MQDiAx4hjgwAIGBIeAUKAwxAYVoxhqYDRIDGmSCtJAKAxxEwQ8djM1XFwG75bHZ0YmRr85JgSuOBkV2EAxuRJJAdPDiwmaT3LIcAVXhFCbJsOsi+SyCLqCBci3SGkZaijj6kCjLI4lRrmXxVGMERgSCIYQkWAYkRhhzFQ7JA8g0SUgoiWzEUjsNIOWFkaoUAHEBiEQBCBJBiMY8ACBgNBCBIIQAkUySZJBiSsdDQYhWiGZvDnoPTLp9zEABxHKSESX0MXqAFBbsI5ukI6jGwmXkufBWQXMseyK0dGgsqNEUWKY1gWIssbCBa9kcbHVJOC3MWV7lBRLSkkVRItsYX4cWodD/hxagoUBDgwAIRDCEQwg8jRJSDDRE0wrQsKBKQsWkYQAeIYQgMMR2Me0LCgljJBwGOIrGSKZNMYUYDRiMva0v5MYdccG75GL9AALSQifArfWQysaLWIbSVQ5JyBwwjmKJ0EEqNCLFARlkRYqppAU3sZ/F1LmaMapGGTtkF5MQaRMCwrGVtErDFSQcR2SA3kR8iywsNIssdiqhAxAh4iQ4gAQaKhplrCYd6miKWtxsL26+UlDHOb8qstinLgsnYtf2T90s+2ze1kvCl2B/Ja/sn7ofbZvaxeFPsENj1/ZP3RfbZvax+HPsIbHr+yfuh9tm9rH4cuwQ2RX9k/dD7bN7WHhy7DjZFf2T90f22b2sfhy7BDZNf2T90Pts3tY9EuwX5TW9k/dD7bN7WPRLsR1sFUQXdGUcyNIpYpw3kqE4tcoASCYD2krAy4FxL/UxDjVSIuHYiAnSWCZ0cGlhM2R2yUUDiW1koLYGT4YSufJOJeEgXFqloIy2OyKG0Kscd2Z80jhtcma+EZggsVgSIJFjJBIgeh7pbNpnC02emjFsxuVBNsxA1PuE6nTY4+Gm0dPp8cfDTaOHvsqLWpqiqtkucoAvdum3VMvWpKSSRm6pJSSSM+GmFpGeww0jRKx7RWFCtCwoQgAQERKj0HdTDhcMmmrXY++5NvK07vRxSxL5OhgjUEX8RjqaGzuinkWAMulljHZsscorlkf5rR9rT8YkfuMfuQa490P+aUfa0/EIfcYvcg1x7ob81oe1p+MQ+4x+5C1x7oX5rR9rT8Yh9xi9yHrj3Q/5pR9qniEPuMXuQa49xfmlH2qeIQ+4xe5Brj3JsPiUe+Rla3GxBtJxyRl+LsaafBzN6ntQtzZR53+ky9fKsVd2V5fxMepnFTM5JeSAy6GaWYh30gtxEGGF2k5bIR3cLhXcWRGY/CpPymaMJTeystjFvhBjdzFE3NFrda37rzV9vkUdkS8DJ2LH5VWT9VJx/pJHeJmngyrmLJrHJcoBeMpJIlqtpBk26RxsQ7O2VFLMehQWPcJoxY2zHJuTpFmhu7ijqKDjrsvzM0/b5H6El0+R+gbbBxI40KnYAfkZF9PkXoHgZF+krVMMymzoynkylfnKJRkuUQcWuUB+HIOQj1bZFHJQpLypqPKd7EqgkdjGqgl8GB3vqZsXU+EKvcoJ8yZy+rleVnO6l3kZyVmRlBLSpFjZQWPJQSe4QSb4Gk3sjoUtg4k8KTdtl8iZculyv8ASWrDk7BHYuIHGi/YAflIPpcq/SyaxT7FSrh2X9Ssp+IFfnKZRlH8lRFxZEdJFkeD0/ZtPLSpryRR5CekxLTBL4OpBVFGJ3nfNianuyr3KPuZxOtleZmPNvNnMU2mUrRKIiYxSAqEBAB4DFGBr9z6dqTnm/yAnZ+nRrG33ZpwrayPfGp6NJeZY9wt9ZD6i9or5DM+DMzlFA4MdgZxksbdvZNSlasxMjqNJJCNLuVu1+NetV//ADB9EcM5HHX1R5zXiwKe8uDT0+DX5pcHoiKlNbAKqjqVRNySittjopJLYpfn2Gvb8ZL9enfwlbz41yyHjY+LReoVlcXQhhzBuJZGSluiaafBn97aS/0zYBiWubC5AA48+InO+oqNR7lOVLY4GEwDV6gpqbDizeqvPrmLBheWVIz6HN6UbbZuzKVBctNQOZ4s3vY9M7kMcYKomyGOMFSAxW2sPTNnqop5Xue0CEssI8sJZYR5ZLhNpUqptTqIx42Ugm3O3aIRyRlwxxyRlsnZX3lIGGrEi/oEC/M6D5yHUV4bshn/APW/2PNsMmZlX1mC95tOLGNySOWlbo9cAnoKOyeX7UfPWqtzqN3BiB5Tz+abeRv5OVkqUm/kLZOymr1Ai6DizeqOfXJYMbyy0oIYnN0j0PZ2z6dFcqKBzP8Amb3k9M7ePFHGqijpQxxgqQOI2tQQ2eogPK9z3CRlmhHlilkhHlkmG2hSqGyOrHjYG5t1Rwywl+LslGcZcMh2+wGHqkgH0D3nQfOR6nbFJkcrqDPPaNPMyrzYDvNp56MbkkYUrZ6haenOkeb7QfNVqnnUfuzG081nlqySfyzBLeTZBaVCHWAIlECYJWMVCtEFCjA3G7SWw6e/Me9j9J3+ijWFf89TVj/E4+91T+og5JfvJ+0xfUZedL4K83Jw5zioa0AOAT6PV8prSp/uYmQJSLsqLxdlUdbG31l0FboEraR7RgsMtKmlNf0ooUdgnWSpJI7MYqKSR55vrtpqtU0lP9NDaw/zMOJPPW4E52fK5SaXCOb1OVzen0OVhFnPyMqij0fdOnbDIfWLN5kfSdjoo1iR0sH4I5291T+og5IT3n+0x/UZXNL4Fme5f3UwoWjn6ahv/pGij5ntmrosenHq7jwxpX3Odv1thqSrSpkhqlyxHEINND0E/QyXU5NKpcsq6rK4rSvU8/UTnM5yNh/09oXqVX9VAvia/wC2auiXmbNvRrzNnd31q2wxHrOi9xzftl/WOsRf1TrGY/d2lmxNEfHfwgt9JzumV5YmLCryJHpWIqZUZuSk9wvO1J0rOo3Ss8ozdPSde+ede5xkzebnYTLQznjUJP8ApGij5ntnX6LHpx33Ol00ahfcHe3aZRRTQ2ZwbkcQvDTr+kh13UOEVGPL/wABnm0qRh2SclSs57jRpNxKV6lRuSBfE1/2zofT4+ZyNXSLds7W+FS2GYesyDzv9Jq66VYWX9R+Bktg082Ioj4wfDr9JyumWrLH9zLiXnR6LXeyseQJ7hed+TpNnQZ51gqH4lVFP+dgCRx14n5zzeOPiZEu7MMVbom2hs9qbN6LZAxCsRxAOklmwSxt7Ou5KUWmB/gqmXPkbLa+bKbW59Uh4OTTq0ug0uroE4dwVBU3YAqLasDwIiljkmlXPAU0TpgKhJUIxK8QBw65JYMjbSi7RLS3sSYTZNR3yZSvSSQbDTTvtLMXS5Jz01QKDboqVqTISGBBHQeMonFwdS5ItNG+2ZTy0aY5IvynpMMdOOK+DXFUkZLeOpfEP7go8v7zjddK8zM+R+Y50yEBQAzxbzmujEWt1KebG4ccnLeFWb6TXgXnRZgV5EetYl7Kx5AnuF50pOlZ1XweKg5mvOK9kcVbnVorMkmWxR6bsillo0l5IvmLmegwR044r4OnBVFIym9Na9Z/hCjyv9ZyOtleZ/wZ8z3ZrtmJlpUhyRB/6idnEqhFfBpgqijzrfXEXxlQeqEUeAN+6c7qt8jOb1LvIzkKw5TK0yg3n/T+jalVb1qlvCo/+p0ehXlb+TodIvK38g7/ANT0KK82ZvCAP3SPXS8qQuseyRy9yaWbEX9VGPfYfUyjoo3kvsinpVczW7xVcuGrHmhXxej9Z0OpdYpfsbczrGzzacE5Z6jsullo0l5U0H/qJ6HEqgl8HWgqikYreuqTinHqhAPCG/dON1zvM12MWd/+RnKUzHwQNhuTRtTqNzcDuUfedf6avI38mvp1SbI9+anoUl5sx8IA/dD6jLyxRHqeEjl7oU74hT6qsfK31mXoI3m/gr6dXM1+3KmXD1T8DDvFvrOr1LrFJ/DNeR1FmS3bS+IQ9ChmPYpHzInG6JXmT7WzNi/IuYSs1ShXLubPURBmNwuZhcjsIl+OcsmKep8tJE024uzqJTFEOWNTKiZQXdcr6WAVRNiSxJtt0l6vn9kWJaeSphcv4VGu1v6NNltza+VB85nx6fDhml+lf6kVWlS7CpLVehR/CJ9JmaqVIBuW6fPygvFnih4fq9/7GrcVX8lgOxr4nISStMKoB4tbQ9YN5YpSebJp9EP9TozFam5cq9898pvqb8OM5MlLXUubKGne56GosLT0y2RsMBtSpmrVT8bdwNh8p5zqJassn8mSX5MgEpREcSQGbdtJrS3MRc3PfLjaLHhmI8Ssv1mrFKpxLMDrIj1ysmYEHpBB7RadJqzrM8fqYB6NRqdQEFT09I6COYM4ueLi6Zx5QcHTLmHS5AGpJA75kS1OicT1VVsAOWk9KlSo6p5xvDXBqVT8TeRt9J5/M9WVv5Odnktzf7MqhqVJhwamhHaoneh+KN8HcUzA78bPKYlqhBy1ApDdAZVCkHlwB7Zz+qhJS1ejOf1UGp6vRnAUTHZmPSdzKOXCp8RZu8kDyE63SqsaOn0yrGjjb9V/6tNeSE+I/wC2YvqG8kinqpeZIsbh0taz+5V+ZP0kvp0X5myXSpbsv77VbYe3rOo7Bdv2iaOulWL+SfVOoGDE4pzz1PZ7g0qZHAopHhE9FjdwX7HXi7ijG734JlrGpY5XC69AKqFIPcD2zk9djaya/RmPqINSs4cwWUm+3Tp2wy/EWPnb6TvdDGsKN2BeRHH31a9SmOSE+I/7Zh+pS88V8FfUbtD7kUvTqtyUL4jf9sf01eaTF063Z197KlsO3xMo87/Sa+vlWF/JdmflMVTYjgSOjQkaThKTW6MqJQxta5txtfTuhbqiQS1bFc12AIOUk2I5e6NTdrVuuwy3jdoh0FNEFNASxAN7nmZdl6hShojGkScrVJFNKhHAkc7Ei8oUpLhkUHTcjgSD7iQYKTXDGixs2nmrUh8YJ7NfpLunWrNH9xxVyRu3awJ5C/dPRN0rNR5w7XJPMk95nl27bZiHEEA8YzL4jS83R3MIsESLMDYggg8jxBjk6YuD1TYG8FOuoFwtUD0kOhJ6SvMTp4cyyL5OrizKar1OrVoq36lDe5gD85a4p8otaT5ElFV/SqrysAIKKXAJJcElRrAnkL90bdKxnkO1KxNzzJPfPP493Zx8krZqNxt4FFMUKxCldKbHgVv+knoInVwZ4/izX02dVol/BtWAI11B7QZr5NhAmBpA3FNAeYRb/KR0R7C0R7ElWsqC7Mqj3kAecbko87DbS5PO95satXEMyG6gKoPQbDW3aTON1U1PJa4OZnmpztHc3CrqBVS/pXDAcxa2n86Zq6CSpo0dI1ujVVaasLMARyIBHdN8knszW1fJjN8sKq1KZUAXS1gLcDpoOucnr0ozVdjH1EFaot7q7bUKKNUhSv6GOgI9UnoMt6Pqo6dEn+xLBlpaZGpYAjmO8GdLZo1kS4OmNQiA+5RI+HHsLSuwdSsqC7EKPeQB5wcoxW7oG0jC7fxq1K7FDdQFUHoNhrbtM4PW5Fky3HgyZJJy2O7ubT9Co3N7dyj/AOpu+mR8kn8/7F2FbMHfSp6FNebk9w/vD6lLyRXyLO9kZMTjmZEgMCaDtAY1ohCgMcGMDr7uJeuvuDHyt9Zs6CN5l8WWY/yNPtSplo1T8DfK07OeWnHJ/DLpbIwE80ZBxGAUdjMlin4e+dCCMJYojS0rlyBAdX6v5pLFaQHbw+PqgWFWpblnb7ymWWfcsU5d2drda74pCxLZVdtST/ly9P8A5S3o9Usyv0L8G+RGv27Vy4es3Km3mLfWdTO6xS/Y2ZHUGzx7FVczTlQjpRxx10g/kDt7FFZw34dULltdTV/DOU8WA4WHTJwjJ/jKv5Lcep/jKv5GxOLqZioru9iRcO2U9XulU8k06uwcpXWr/UqNfpuT79ZVdkH8kww7ZPxLejmyX+K17d0el6dXoGnawEexuNLdI0t2yO/KCy2doVSLfi1Lf+bfeS8bJ3ZPXLuxYOiajhcwBN9Xaw0BOp7JGMHklV/2OCbdWNa+nylLTTJ7MtYoVcO5p/iEEW/QzW1AP1l83kwy06hy1QdWQtj6p41HP+tvvIvNkfMn/ZHXLuw/8K+amG0NQKVLHoY2BJ6BE8cnJJ+vclpdq/UirU8rMtwbG1wbg25GQnHTJrsDVOjc7q07YdTzLHzsPlO30Mawo2YfxOTvm/p0xyUnvNv2zH9Tl5oorzcozwnMKQxGMkWIkJhGAwiAUYGg3RS7ueSgd5/tOl9Mj55S+C7EdTeR7YdveVHeR9pt66VYWTyfiYucEyiEACEYzIvqw906C2RhLQsAOoyv1ArYbXWWTA6lEzLImjVbjJ/VqtyQDxH/AGzb9PXmbNXSrzNnV32xQXCP8RVR33Pym3qWnjaLeplWNmC3YqZcQtQ0mqKoJYKuYgEWDZfcTMmLaS2sw4XUrqzUikwxK1KjZ1XC1KqFqYpuFOgDpbiLy+nrt77NmlJ69Td7N/8AY+zKb0xgkpKMlQB6z5AxYkjMGYjTS4kYao6FFbPkIKUVBR4fLGOdFNTDIDUq4mqGYIGyqrkKvwg8ZFuSVwW7bFbSuC3bf+STF1hRONq0woIelTWyiwYgF7A6dMJtQ8ScedkSlLRrlH4/+g4jE1Xw2H/7zuKhCKAEL5dSBZTrxkZZJvFG/V7ilKUoR+eSy9V1bFJkC0aVEhBkABNgAc3T0yxtpzVeVLbYbk05Ktkuxn93KmWqHKM6qDfKuYrfQPb3TF0zqdtWZ8G0ras7jU2Ws71GDhcKzqSgQ2bgHW3HjxmqmpuUna0/8s009Tb32IVqsi4Oilh+Kil9ASQ7cyL8LyvVKKx4168itpRivUvbTpioHFEi711p1WI4aAAD4RYCWZ1qT8Plyplk6lddwNokihVLtnZXQU70RTs4YXy+sIsrksUrdtNVtW/+4p/i7/jYkxDu2Mpow/pp6X6QAStMk62148I5uUuoUXwt+Pgbt5EnwZSo1yTzJPeZyJO22Zj0PYtPLQpD4F8xf6z0XTKsUV8G6CqKJquERjdkVjwuVBNu2TlihJ3JJ/wSaTA/LqXsqfgX7ReBi9q/pC0rsP8Al9L2VPwL9oeBi9q/pD0rsL8vpeyp+BftDwMXtX9INKF/gKXs6fgX7Q8DF7V/SDShfl9L2VPwL9oeBi9q/pBpQvy+l7On4F+0PAx+1f0g0rsS0aCp+lQt+QA+UlGEY/iqBKji711hkVOktmt7gD9TOf8AUZ+RRIZOKMoZyDOKAhxGMyFHVu2dGWyMJLiH0I91vORihh4RYpsC/TmeRJFvD8L85W+SyPFnM2k1z+qacPG5RPdjYGq9M3puynhdWIPlLNbi9gjKS3TLX+Mq3Ys7ksMrEsSWX1Seke6ReRv1Hqly2drZm3EooAq1cwUixqn8LMf82T6S6HUKEdk7/fYvhmUFtf8AexyqGOqpfLUdQSSbMQCT02EzrJNcMpU5LhiFVspUMcpOYi5sTzI5yrW+GO3VLgNcXUCZM7ZPVzHLxvw64/Elp03sCnKqtkr7QqMuR6jkcixIPWL6weXI1y6JvJKSpsl2NjBQqh2z2twS3pe5r8Rxk+nzKEtW4Y5eHK2RVsYzM5DMA9wQWJJW9wpJ4gSEsjbbvn/AnNtvfkQxL3VszXUAKbm6gcAOUrc5WnfBJSYSYhxezMMxDNqdSDcE++8XiS33JJvuTVcS1S2dma3C5Jt1RTySl+TsnqcuR3x1XS9RzYED0joDxkvHyP8AUxOUu5WEqIluljqqgBajgDgAxAHUJYs+RKlJk1J9yVdpVva1PEY/uMvuZJSl3DO0a3tX8Rh9xl9zHqfcAbSre1fxGH3GX3MNUu4X5lW9q/iMPuMvuY9T7hLtKr7R/EYfcZfcx6n3E20avtX8Rj+4y+5icn3GG0avtX8Rh9xl9zDU+4/5jV9o/iMPuMvuYan3BeoWN2JJPSTcytycnbdjuyFxEQYEBCgBksKbAHqnSmYxq5uwEI7IC1S0ErluMuDo7pSBZrNZeof8yqKtlktkcSo2Zr6zclpRQSql/wCWkWxlim5HHh/OmVSimNMnWx4adcrdrkdIdktBMTVBUfORn3JRJGWRTG0BaSEEp6DF+w0/RiZbQTE1Q4iJBrIskg4iRINRAnyDaBEcRDDECQawGhmEAEICCECQUBgQIhRjJEMBoaoIwZGYEBoAZOmNBOizGADdz1x8IZbSVsC5hdW6pTPZDjyHtBgBrFiTvYMlHKpAcdR5zU7K6LCpyN/5yMrb7joNdIhEy90rYyZG58OUg12JqQTU+lf+IlL0YOPqgg1+PGRaoknYPXGRHgMdT0HhB9wT9BysjY6HWDGg5EmGpgNBOIiTQwgIOIkOIwDaAwRBCHgMNTAkgWEBMIRgEkBoJoxshjICgIx7tYaTopWzGDhjHIZcUypoC7hBYXlGR26GttyltWvc2tL8MaRGTtkNGTkIsIv86ZW2BYU89fmJW12HYYTt/nTFYUGDItASKZBklsEVvqO0Q4JVe40OBcigArRBQaHoMTXqiUX6MVoDqg1MiNBiIkiRYEkDaABCAxxAA1gMG0BDiMaCWIaCcRjYKwEghAZJGMhIjIMUAMTXM6cTGSUBpFJjJyeiQEdIiyjWZluxvg5VVyzWB075riqRAmRR06e8faQbfoBMEI945iQtMGTLIMYYkWCJLX6/nI3Q+RLBgSA8pAkOR0jth8Eq9UIiAqFEMQEAJBqImS5GEGCDWRJIkECYTCAMYQEPEMNIySE4gJjCADwGSkRkgBAQUAJBGMjcSRFg2joRhX1adJcGMsU9JBjJ6C3Ydd5CTpAXcU9l4SnGrYmc6iOPRNEiJZpL2/TrlbYE6jlp1cO0SD+Rki2PuPkftIu0OrHXziYgwP8AiRGENevnzi4JLcdTExIkUyJNMdh3RDaBjEEBEOhxoYDCIiGOsBokWIkGOEBgQEEIDCBgMJxAbBEYgrQGSKYEgTAQ8ADSSGM8BMC0YjBodZ1GYywDIDLez+kyrL2EwdouD0mGJUQ9RsOunPq+0cmMtU16fOVtgTD+H7yAxFP59oWKgs3QeHQekf2ka9USu+QyP7RBVDxAH/P7yJIdYMESJy7uuRZNdhrQChCABRDCGogP0GEQBrAkg1gNCYQAUAHgMlHCBIARkR4DDSBJCeAhCABJGNBNGDI7SREwVGdKRjRMZEZe2f8Ap7/lKcvIipiz6YlsPxIosDgJBjLz8eyULgTCHTExhD9I6z9InyP0GPBuyAvRko/T2mRf5E3wMvE9R+UHwR7hJ0dZiZJDrEJBpxHZIk1ySPxiJPkFoCYSwGh6fTBkkNEIIQY0GsCSDaA2DAB4ASpwjJIExIQ8bBBJBDQniGISQgkgNBmMCOSE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Title 1"/>
          <p:cNvSpPr txBox="1">
            <a:spLocks/>
          </p:cNvSpPr>
          <p:nvPr/>
        </p:nvSpPr>
        <p:spPr>
          <a:xfrm>
            <a:off x="667284" y="1600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
            </a:r>
            <a:br>
              <a:rPr lang="en-US" smtClean="0"/>
            </a:br>
            <a:endParaRPr lang="en-US" dirty="0"/>
          </a:p>
        </p:txBody>
      </p:sp>
      <p:sp>
        <p:nvSpPr>
          <p:cNvPr id="23" name="AutoShape 4" descr="data:image/jpeg;base64,/9j/4AAQSkZJRgABAQAAAQABAAD/2wCEAAkGBwgHBgkIBwgKFgkWFyIbFRgVDRsbIBoWIB8hLB4kHxokKCggHCExIB8fJzEtJzUtOjouFyg/RDUwPy05OisBCgoKDQ0OGxAQGjckHyQsNS40NTQ3NzMsNDQvMi8uNywsNyw0MjcvNy4sLC0uLyw0LCw3NC00NC03LDQsLDEsLP/AABEIAJ8BPgMBEQACEQEDEQH/xAAcAAEAAgIDAQAAAAAAAAAAAAAABgcEBQECCAP/xAA1EAEAAQIDBgQEBQMFAAAAAAAAAQIDBBSRBREhUlPRBhIxUQdBcYETFSIyYYKSoSMzQmLh/8QAGwEBAAEFAQAAAAAAAAAAAAAAAAECAwQFBgf/xAA3EQEAAQEFBwMCBQMDBQAAAAAAAQIDBREWU1GBkaLR0vAEFSExQRIiYXHhobHBBhMyIzRCUnL/2gAMAwEAAhEDEQA/ANa6lwIAAAAAAAAAAAAAAAAAAAAAAAAAAAAAAAAAAAAAAAAAAAAAAAAAAAAAAAAAAAAAAAAAAAAAAAAAAAAAAAAAAAAAAAAAAAAAAAAAAAAAAAAAAAAAAAAAAAAAAAAAAAAAAAAAAAAAAAAAAAAAAAAAAAAAAAAAAAAAAAAAAAAAAAAAAAAAAAAAAAAAAAAAAAAAAAAAAAAAAAAAAAAAAAAAAAAAAAAAAAAAAAAAAAAAAAAAAAAAADFz9rkuaR3az3Wx2T5vd1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te5966AAAAAAAAAAAAAAAztjbJxu2sdRg9nWZquz6/KKY+c1T8oIiZ+IY/qfVWXprObS1nCP7/pC1NifDHZWEt017WrrvX/nHmmmiPpEcZ+8/Zdiyj7uP9V/qL1FpOFjH4Y4z/XpvcbXxXgDY9VWGv4LBVXo9abdiK5j61ekT9ZRP+3H2T6azvj1EfjpqqiNszhHm5D9o3vAu0vNGEtbRwt35Vfh+an70eaZ3fTcpn8H2buxovex/wCc02kbMcJ44R/XFF8bhcrd3U3rVdqf210TviY+k7ppn3iYiVLb2Vr/ALkfMTE/eJ+v8/vHwxhdAAAAAAAAAAAAAAAAAAAAAAAAAAAAAAAAAc0xNVUU0xM1T6REesoRMxHzK/fBfh214d2PbseWnN1RFV6r3q9t/tHpGvzZNFOEPOLz9fV6y2mr/wAY+Ij9P5+/8Ih8TvGF6zfr2Hsu7VTMR/rVxPHjH7Yn5cPXd77vdbtKvtDd3FdVNVMeptYx/wDWP89OOxWC060SO00V00U11UVRRPpO7hO713T8/wD1CIqiZwx+YbHaGxcTgNkbO2le/wBq/FXljd6eWeG/6xxhOHxixbH1lFrbWljT9aMP69Po11VFdNNFVVFUUzxiZj1j+PfihlRVEzMRP0dUpAAAAAAAAAAAAAAAAAAAAAAAAAAAAAAAb3wNhqMX4u2XauR+nz+b+2Jqj/MJp/5Q117Wk2fo7SqNmHH4/wAr+rqiiiqufSI3sl5xEYzg81YvE3MZi72KvT/qV1TVV9ZnfLEicfl6rZ2cWdEUU/SIw4PilW5ppqrqimmJmqeEREesiJmIjGVrfDbYG1MPhMZhdu7Oo/LLkRVFN3dM+f0/Z6xvj33fthcopn7x8OOvv1vp666K/T1/np+MY2fv+/8AdOb2yNnX8LhsLfwdmrD2t34dNVO+Kd0bo4T/AAuzTEufp9VbU11V01TE1fWduPyqP4i7I25O2cVtLF4KrJftt1UT5qabcft37uNPvx3caliqJxxl2ty+q9J/sU2NFX5vrOPxMzP1/fohalvQAAAAAAAAAAAAAAAAAAAAAAAAAAAAAAG68GYyjAeKdmYi5P6IuREz7RVvp3/5I+JiWBedlNr6S0pjZ/b5/wAPQVURVTNNUcJZTzaJw+Xm3aeCubN2jicFeifPbrmmeHrunhP3jj92Jhh8PUrC2ptrKm0p+kxixUrwCxvhxtmnZWBxWN23teunAx+i1aquTVvqjdNU00cauHCOHD9U+yuirD5mXL336Sbe0ps7Czxq+szEYftjP0+fmflPsZ4o2TgtnYHaGKxE04a9u8k+WZ9Y38YjjH8/zK5NcRES5yyu71Fpa12VFONVP144Ki8f4jE3du3ZnaVd7A1frszF3zUxTPyiI4RMTvj34LNX1+rtbnoop9PH5Pw1x8VfGE4/z9UYQ2wAAAAAAAAAAAAAAAAAAAAAAAAAAAAAAAgXl8P/ABRb2/sumxiLkfmNuIiuJnjVHyrj33/P2n6wyKKsYefXxdtXpbX8VMfkq+n6fp0/Te1nxG8F3Nrz+a7KoicbEbrlHp+JTHpMf9ojh/MfTjTXRj8wy7lvePT/APRtp/L9p2fx/lUd23XauVW7tFVNyJ3TExumJ/mPksu0pqiqMYnGHRKpz5Z8sVbp3e+5CMfsy8VtLE4rA4PBXq4mxZ834f8AVO+UrNn6ezs7Su0p+tWGO74YYvgAAAAAAAAAAAAAAAAAAAAAAAAAAAAAAAAPvg8XiMDireKwd6ui/TO+mqmd0wLdrZUWtE0VxjErH2H8VPLbpt7cwVU1c9rdx+tEzG77T9lyLXa5f1X+mvnH09W6esdN7Y7S8VeBNrU+faNqmuvd/wAsLV5v7ojf/kmuifqxbC7L39POFlOEf/UYcP4RHaO2vCOF835H4diu78qr9dU0x/R5p3/fcpmaftDdWPo7yr/7i3wjZThjxwjD+qLY3GX8df8AxcRVG/0iIpiIpj5RTTHCmP4hS3FlZUWVP4af5n9Zn7scXAAAAAAAAAAAAAAAAAAG4yeH6carmEPCs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MhLmgAAAAAAAAAAAAAAAAAAAAAAAAAAAAAAAAAAAAAAAAAAAAAAAAAAAAAAAAAAAAAAAAAAAAAAAAAAAAAAAAAAAAAAAAAAAAAAAAAAAAAAAAAAAAAAAAAAAAAAAAAAAAAAAAAAAAAAAAAAAAAAAAAAAAAAAAAAAAAAAAAAAAAAAAAAAAAAAAAAAAAAAAAAAAAAAAAAAAAAAAAAAAAAAAAAAAAAAAAAAAAAAAAAAAAAAAAAAAAA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6" descr="http://upload.wikimedia.org/wikipedia/commons/7/74/Flag_of_Azerbaijan_(3-2).s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8" descr="http://upload.wikimedia.org/wikipedia/commons/7/74/Flag_of_Azerbaijan_(3-2).sv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10" descr="http://upload.wikimedia.org/wikipedia/commons/7/74/Flag_of_Azerbaijan_(3-2).sv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TextBox 10"/>
          <p:cNvSpPr txBox="1"/>
          <p:nvPr/>
        </p:nvSpPr>
        <p:spPr>
          <a:xfrm>
            <a:off x="667284" y="1604473"/>
            <a:ext cx="8077200" cy="34163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dirty="0">
                <a:solidFill>
                  <a:srgbClr val="002060"/>
                </a:solidFill>
              </a:rPr>
              <a:t>According to the applicable legislation of Azerbaijan, with respect to CMTPL, CIB is a:</a:t>
            </a:r>
            <a:br>
              <a:rPr lang="en-US" dirty="0">
                <a:solidFill>
                  <a:srgbClr val="002060"/>
                </a:solidFill>
              </a:rPr>
            </a:br>
            <a:endParaRPr lang="en-US" dirty="0">
              <a:solidFill>
                <a:srgbClr val="002060"/>
              </a:solidFill>
            </a:endParaRPr>
          </a:p>
          <a:p>
            <a:pPr marL="285750" indent="-285750">
              <a:lnSpc>
                <a:spcPct val="150000"/>
              </a:lnSpc>
              <a:buFont typeface="Arial" panose="020B0604020202020204" pitchFamily="34" charset="0"/>
              <a:buChar char="•"/>
            </a:pPr>
            <a:r>
              <a:rPr lang="en-US" dirty="0">
                <a:solidFill>
                  <a:srgbClr val="002060"/>
                </a:solidFill>
              </a:rPr>
              <a:t>MOTOR BUREAU</a:t>
            </a:r>
          </a:p>
          <a:p>
            <a:pPr marL="285750" indent="-285750">
              <a:lnSpc>
                <a:spcPct val="150000"/>
              </a:lnSpc>
              <a:buFont typeface="Arial" panose="020B0604020202020204" pitchFamily="34" charset="0"/>
              <a:buChar char="•"/>
            </a:pPr>
            <a:r>
              <a:rPr lang="en-US" dirty="0">
                <a:solidFill>
                  <a:srgbClr val="002060"/>
                </a:solidFill>
              </a:rPr>
              <a:t>COMPENSATION BODY</a:t>
            </a:r>
          </a:p>
          <a:p>
            <a:pPr marL="285750" indent="-285750">
              <a:lnSpc>
                <a:spcPct val="150000"/>
              </a:lnSpc>
              <a:buFont typeface="Arial" panose="020B0604020202020204" pitchFamily="34" charset="0"/>
              <a:buChar char="•"/>
            </a:pPr>
            <a:r>
              <a:rPr lang="en-US" dirty="0">
                <a:solidFill>
                  <a:srgbClr val="002060"/>
                </a:solidFill>
              </a:rPr>
              <a:t>GUARANTEE FUND </a:t>
            </a:r>
          </a:p>
          <a:p>
            <a:pPr marL="285750" indent="-285750">
              <a:lnSpc>
                <a:spcPct val="150000"/>
              </a:lnSpc>
              <a:buFont typeface="Arial" panose="020B0604020202020204" pitchFamily="34" charset="0"/>
              <a:buChar char="•"/>
            </a:pPr>
            <a:r>
              <a:rPr lang="en-US" dirty="0">
                <a:solidFill>
                  <a:srgbClr val="002060"/>
                </a:solidFill>
              </a:rPr>
              <a:t>PROVIDER OF EXISTENCE OF ELECTRONIC INFORMATION SYSTEM</a:t>
            </a:r>
          </a:p>
          <a:p>
            <a:pPr>
              <a:lnSpc>
                <a:spcPct val="150000"/>
              </a:lnSpc>
            </a:pPr>
            <a:endParaRPr lang="en-US" dirty="0">
              <a:solidFill>
                <a:srgbClr val="002060"/>
              </a:solidFill>
            </a:endParaRPr>
          </a:p>
        </p:txBody>
      </p:sp>
      <p:sp>
        <p:nvSpPr>
          <p:cNvPr id="5" name="Rectangle 4"/>
          <p:cNvSpPr/>
          <p:nvPr/>
        </p:nvSpPr>
        <p:spPr>
          <a:xfrm>
            <a:off x="1438275" y="585272"/>
            <a:ext cx="3578864" cy="369332"/>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az-Latn-AZ" dirty="0" err="1">
                <a:solidFill>
                  <a:schemeClr val="bg1"/>
                </a:solidFill>
              </a:rPr>
              <a:t>CIB’s</a:t>
            </a:r>
            <a:r>
              <a:rPr lang="az-Latn-AZ" dirty="0">
                <a:solidFill>
                  <a:schemeClr val="bg1"/>
                </a:solidFill>
              </a:rPr>
              <a:t> </a:t>
            </a:r>
            <a:r>
              <a:rPr lang="az-Latn-AZ" dirty="0" err="1">
                <a:solidFill>
                  <a:schemeClr val="bg1"/>
                </a:solidFill>
              </a:rPr>
              <a:t>role</a:t>
            </a:r>
            <a:r>
              <a:rPr lang="az-Latn-AZ" dirty="0">
                <a:solidFill>
                  <a:schemeClr val="bg1"/>
                </a:solidFill>
              </a:rPr>
              <a:t> </a:t>
            </a:r>
            <a:r>
              <a:rPr lang="az-Latn-AZ" dirty="0" err="1">
                <a:solidFill>
                  <a:schemeClr val="bg1"/>
                </a:solidFill>
              </a:rPr>
              <a:t>with</a:t>
            </a:r>
            <a:r>
              <a:rPr lang="az-Latn-AZ" dirty="0">
                <a:solidFill>
                  <a:schemeClr val="bg1"/>
                </a:solidFill>
              </a:rPr>
              <a:t> </a:t>
            </a:r>
            <a:r>
              <a:rPr lang="az-Latn-AZ" dirty="0" err="1">
                <a:solidFill>
                  <a:schemeClr val="bg1"/>
                </a:solidFill>
              </a:rPr>
              <a:t>respect</a:t>
            </a:r>
            <a:r>
              <a:rPr lang="az-Latn-AZ" dirty="0">
                <a:solidFill>
                  <a:schemeClr val="bg1"/>
                </a:solidFill>
              </a:rPr>
              <a:t> </a:t>
            </a:r>
            <a:r>
              <a:rPr lang="az-Latn-AZ" dirty="0" err="1">
                <a:solidFill>
                  <a:schemeClr val="bg1"/>
                </a:solidFill>
              </a:rPr>
              <a:t>to</a:t>
            </a:r>
            <a:r>
              <a:rPr lang="az-Latn-AZ" dirty="0">
                <a:solidFill>
                  <a:schemeClr val="bg1"/>
                </a:solidFill>
              </a:rPr>
              <a:t> CMTPL</a:t>
            </a:r>
            <a:endParaRPr lang="en-US" dirty="0">
              <a:solidFill>
                <a:schemeClr val="bg1"/>
              </a:solidFill>
            </a:endParaRPr>
          </a:p>
        </p:txBody>
      </p:sp>
      <p:cxnSp>
        <p:nvCxnSpPr>
          <p:cNvPr id="7" name="Elbow Connector 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59036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AutoShape 6" descr="data:image/jpeg;base64,/9j/4AAQSkZJRgABAQAAAQABAAD/2wCEAAkGBxQTEhIUEhQVFRUVFBQUFRUVFBUUFBQVFBQWFhQUFBQYHCggGBolHBQUITEhJSkrLi4uFx8zODMsNygtLisBCgoKDg0OGhAQGiwkHyQsLCwsLCwsLCwsLCwsLCwsLCwsLCwsLCwsLCwsLCwsLCwsLCwsLCwsLCwsLCwsLCwsLP/AABEIAMIBBAMBEQACEQEDEQH/xAAbAAABBQEBAAAAAAAAAAAAAAACAAEDBAYFB//EAD8QAAIBAgMEBggFAgUFAQAAAAECAAMRBBIhBQYxUUFxgZGSoSJSU2FiscHRExUywvAj4RRCguLxB2NyotIz/8QAGgEAAgMBAQAAAAAAAAAAAAAAAAECAwQFBv/EADERAAICAQMCBQMEAQQDAAAAAAABAhEDEiExBFETIkFSYQUUMkJxgZGxocHw8SMz4f/aAAwDAQACEQMRAD8AC1pxjhlrBvrbnKsi9RiqLYxp2hBU4pAS30kK3AlwiyM+ScC+eEiXvgrjjAr9S5REC6JcoxlyJqjWECbdHHx1WBjyyOW0tRlHEQBCIAhEMeIY4iAINAdhB4WSskV47JJhgyVjHtGAssAoVogGiAcRjCEACEBocRDDBgSCERIeMDLVNRcS9bGEakbGNoC3WW4BlMXToY1COYIVVoITLuDXSVy5LcaJajSJOTGoi8BR3LyCBekW6AjRbEHFNaDFNnDxbxxMOR7laTKxwYUAYkRjxAPaIY9oBQoAK0QDwGEGMBpkivJJkkyUNJWSsKAxisBUNaABAQGPEMcQAIQJDiIYV4AZVGsZpaMYTCxgItUDdSJVJU7GBTNo2Ie12hwgOlRFhKC+PANUwFInw6wLIIuIIFyLVPhGWIo4+rEU5ZHDqvcy6KMLdgiAggIWMMCRAIGJgEDI0OxwYiVjwAVoDCtABwIDHtABCAyRXjsaZKrSVkkFGMbLAQhEMIQGFAY4gMeKgMrNRjJALjqkfUA8M0jNCHfjBcAS4XUyOTZDitzo9EoLyC9zH6FfLL1EaQNESzTgWIsVDYQLHwcXH1I1yYsrOeEltmcL8OLUOgwkjY6HtCwEDBgPeKgHiGOIgHvAdhCIkPGMeACvAAoDHEBkqvJJjTJBJWSFaIKHEACEBigMIQGZUrYkcpo5VmIOmYmArWaLlCDrHWKIMtYJNJVke5OCLDmVk2wKPGSZGK3OhTkTREtUBGWxFi6mkQTdI4OKq6yyETDN2yuKks0lYa1ZFxHZKlSQcRpkgMiTHyiKwoYpHYtINo7FQ4MQDiAx4hjgwAIGBIeAUKAwxAYVoxhqYDRIDGmSCtJAKAxxEwQ8djM1XFwG75bHZ0YmRr85JgSuOBkV2EAxuRJJAdPDiwmaT3LIcAVXhFCbJsOsi+SyCLqCBci3SGkZaijj6kCjLI4lRrmXxVGMERgSCIYQkWAYkRhhzFQ7JA8g0SUgoiWzEUjsNIOWFkaoUAHEBiEQBCBJBiMY8ACBgNBCBIIQAkUySZJBiSsdDQYhWiGZvDnoPTLp9zEABxHKSESX0MXqAFBbsI5ukI6jGwmXkufBWQXMseyK0dGgsqNEUWKY1gWIssbCBa9kcbHVJOC3MWV7lBRLSkkVRItsYX4cWodD/hxagoUBDgwAIRDCEQwg8jRJSDDRE0wrQsKBKQsWkYQAeIYQgMMR2Me0LCgljJBwGOIrGSKZNMYUYDRiMva0v5MYdccG75GL9AALSQifArfWQysaLWIbSVQ5JyBwwjmKJ0EEqNCLFARlkRYqppAU3sZ/F1LmaMapGGTtkF5MQaRMCwrGVtErDFSQcR2SA3kR8iywsNIssdiqhAxAh4iQ4gAQaKhplrCYd6miKWtxsL26+UlDHOb8qstinLgsnYtf2T90s+2ze1kvCl2B/Ja/sn7ofbZvaxeFPsENj1/ZP3RfbZvax+HPsIbHr+yfuh9tm9rH4cuwQ2RX9k/dD7bN7WHhy7DjZFf2T90f22b2sfhy7BDZNf2T90Pts3tY9EuwX5TW9k/dD7bN7WPRLsR1sFUQXdGUcyNIpYpw3kqE4tcoASCYD2krAy4FxL/UxDjVSIuHYiAnSWCZ0cGlhM2R2yUUDiW1koLYGT4YSufJOJeEgXFqloIy2OyKG0Kscd2Z80jhtcma+EZggsVgSIJFjJBIgeh7pbNpnC02emjFsxuVBNsxA1PuE6nTY4+Gm0dPp8cfDTaOHvsqLWpqiqtkucoAvdum3VMvWpKSSRm6pJSSSM+GmFpGeww0jRKx7RWFCtCwoQgAQERKj0HdTDhcMmmrXY++5NvK07vRxSxL5OhgjUEX8RjqaGzuinkWAMulljHZsscorlkf5rR9rT8YkfuMfuQa490P+aUfa0/EIfcYvcg1x7ob81oe1p+MQ+4x+5C1x7oX5rR9rT8Yh9xi9yHrj3Q/5pR9qniEPuMXuQa49xfmlH2qeIQ+4xe5Brj3JsPiUe+Rla3GxBtJxyRl+LsaafBzN6ntQtzZR53+ky9fKsVd2V5fxMepnFTM5JeSAy6GaWYh30gtxEGGF2k5bIR3cLhXcWRGY/CpPymaMJTeystjFvhBjdzFE3NFrda37rzV9vkUdkS8DJ2LH5VWT9VJx/pJHeJmngyrmLJrHJcoBeMpJIlqtpBk26RxsQ7O2VFLMehQWPcJoxY2zHJuTpFmhu7ijqKDjrsvzM0/b5H6El0+R+gbbBxI40KnYAfkZF9PkXoHgZF+krVMMymzoynkylfnKJRkuUQcWuUB+HIOQj1bZFHJQpLypqPKd7EqgkdjGqgl8GB3vqZsXU+EKvcoJ8yZy+rleVnO6l3kZyVmRlBLSpFjZQWPJQSe4QSb4Gk3sjoUtg4k8KTdtl8iZculyv8ASWrDk7BHYuIHGi/YAflIPpcq/SyaxT7FSrh2X9Ssp+IFfnKZRlH8lRFxZEdJFkeD0/ZtPLSpryRR5CekxLTBL4OpBVFGJ3nfNianuyr3KPuZxOtleZmPNvNnMU2mUrRKIiYxSAqEBAB4DFGBr9z6dqTnm/yAnZ+nRrG33ZpwrayPfGp6NJeZY9wt9ZD6i9or5DM+DMzlFA4MdgZxksbdvZNSlasxMjqNJJCNLuVu1+NetV//ADB9EcM5HHX1R5zXiwKe8uDT0+DX5pcHoiKlNbAKqjqVRNySittjopJLYpfn2Gvb8ZL9enfwlbz41yyHjY+LReoVlcXQhhzBuJZGSluiaafBn97aS/0zYBiWubC5AA48+InO+oqNR7lOVLY4GEwDV6gpqbDizeqvPrmLBheWVIz6HN6UbbZuzKVBctNQOZ4s3vY9M7kMcYKomyGOMFSAxW2sPTNnqop5Xue0CEssI8sJZYR5ZLhNpUqptTqIx42Ugm3O3aIRyRlwxxyRlsnZX3lIGGrEi/oEC/M6D5yHUV4bshn/APW/2PNsMmZlX1mC95tOLGNySOWlbo9cAnoKOyeX7UfPWqtzqN3BiB5Tz+abeRv5OVkqUm/kLZOymr1Ai6DizeqOfXJYMbyy0oIYnN0j0PZ2z6dFcqKBzP8Amb3k9M7ePFHGqijpQxxgqQOI2tQQ2eogPK9z3CRlmhHlilkhHlkmG2hSqGyOrHjYG5t1Rwywl+LslGcZcMh2+wGHqkgH0D3nQfOR6nbFJkcrqDPPaNPMyrzYDvNp56MbkkYUrZ6haenOkeb7QfNVqnnUfuzG081nlqySfyzBLeTZBaVCHWAIlECYJWMVCtEFCjA3G7SWw6e/Me9j9J3+ijWFf89TVj/E4+91T+og5JfvJ+0xfUZedL4K83Jw5zioa0AOAT6PV8prSp/uYmQJSLsqLxdlUdbG31l0FboEraR7RgsMtKmlNf0ooUdgnWSpJI7MYqKSR55vrtpqtU0lP9NDaw/zMOJPPW4E52fK5SaXCOb1OVzen0OVhFnPyMqij0fdOnbDIfWLN5kfSdjoo1iR0sH4I5291T+og5IT3n+0x/UZXNL4Fme5f3UwoWjn6ahv/pGij5ntmrosenHq7jwxpX3Odv1thqSrSpkhqlyxHEINND0E/QyXU5NKpcsq6rK4rSvU8/UTnM5yNh/09oXqVX9VAvia/wC2auiXmbNvRrzNnd31q2wxHrOi9xzftl/WOsRf1TrGY/d2lmxNEfHfwgt9JzumV5YmLCryJHpWIqZUZuSk9wvO1J0rOo3Ss8ozdPSde+ede5xkzebnYTLQznjUJP8ApGij5ntnX6LHpx33Ol00ahfcHe3aZRRTQ2ZwbkcQvDTr+kh13UOEVGPL/wABnm0qRh2SclSs57jRpNxKV6lRuSBfE1/2zofT4+ZyNXSLds7W+FS2GYesyDzv9Jq66VYWX9R+Bktg082Ioj4wfDr9JyumWrLH9zLiXnR6LXeyseQJ7hed+TpNnQZ51gqH4lVFP+dgCRx14n5zzeOPiZEu7MMVbom2hs9qbN6LZAxCsRxAOklmwSxt7Ou5KUWmB/gqmXPkbLa+bKbW59Uh4OTTq0ug0uroE4dwVBU3YAqLasDwIiljkmlXPAU0TpgKhJUIxK8QBw65JYMjbSi7RLS3sSYTZNR3yZSvSSQbDTTvtLMXS5Jz01QKDboqVqTISGBBHQeMonFwdS5ItNG+2ZTy0aY5IvynpMMdOOK+DXFUkZLeOpfEP7go8v7zjddK8zM+R+Y50yEBQAzxbzmujEWt1KebG4ccnLeFWb6TXgXnRZgV5EetYl7Kx5AnuF50pOlZ1XweKg5mvOK9kcVbnVorMkmWxR6bsillo0l5IvmLmegwR044r4OnBVFIym9Na9Z/hCjyv9ZyOtleZ/wZ8z3ZrtmJlpUhyRB/6idnEqhFfBpgqijzrfXEXxlQeqEUeAN+6c7qt8jOb1LvIzkKw5TK0yg3n/T+jalVb1qlvCo/+p0ehXlb+TodIvK38g7/ANT0KK82ZvCAP3SPXS8qQuseyRy9yaWbEX9VGPfYfUyjoo3kvsinpVczW7xVcuGrHmhXxej9Z0OpdYpfsbczrGzzacE5Z6jsullo0l5U0H/qJ6HEqgl8HWgqikYreuqTinHqhAPCG/dON1zvM12MWd/+RnKUzHwQNhuTRtTqNzcDuUfedf6avI38mvp1SbI9+anoUl5sx8IA/dD6jLyxRHqeEjl7oU74hT6qsfK31mXoI3m/gr6dXM1+3KmXD1T8DDvFvrOr1LrFJ/DNeR1FmS3bS+IQ9ChmPYpHzInG6JXmT7WzNi/IuYSs1ShXLubPURBmNwuZhcjsIl+OcsmKep8tJE024uzqJTFEOWNTKiZQXdcr6WAVRNiSxJtt0l6vn9kWJaeSphcv4VGu1v6NNltza+VB85nx6fDhml+lf6kVWlS7CpLVehR/CJ9JmaqVIBuW6fPygvFnih4fq9/7GrcVX8lgOxr4nISStMKoB4tbQ9YN5YpSebJp9EP9TozFam5cq9898pvqb8OM5MlLXUubKGne56GosLT0y2RsMBtSpmrVT8bdwNh8p5zqJassn8mSX5MgEpREcSQGbdtJrS3MRc3PfLjaLHhmI8Ssv1mrFKpxLMDrIj1ysmYEHpBB7RadJqzrM8fqYB6NRqdQEFT09I6COYM4ueLi6Zx5QcHTLmHS5AGpJA75kS1OicT1VVsAOWk9KlSo6p5xvDXBqVT8TeRt9J5/M9WVv5Odnktzf7MqhqVJhwamhHaoneh+KN8HcUzA78bPKYlqhBy1ApDdAZVCkHlwB7Zz+qhJS1ejOf1UGp6vRnAUTHZmPSdzKOXCp8RZu8kDyE63SqsaOn0yrGjjb9V/6tNeSE+I/wC2YvqG8kinqpeZIsbh0taz+5V+ZP0kvp0X5myXSpbsv77VbYe3rOo7Bdv2iaOulWL+SfVOoGDE4pzz1PZ7g0qZHAopHhE9FjdwX7HXi7ijG734JlrGpY5XC69AKqFIPcD2zk9djaya/RmPqINSs4cwWUm+3Tp2wy/EWPnb6TvdDGsKN2BeRHH31a9SmOSE+I/7Zh+pS88V8FfUbtD7kUvTqtyUL4jf9sf01eaTF063Z197KlsO3xMo87/Sa+vlWF/JdmflMVTYjgSOjQkaThKTW6MqJQxta5txtfTuhbqiQS1bFc12AIOUk2I5e6NTdrVuuwy3jdoh0FNEFNASxAN7nmZdl6hShojGkScrVJFNKhHAkc7Ei8oUpLhkUHTcjgSD7iQYKTXDGixs2nmrUh8YJ7NfpLunWrNH9xxVyRu3awJ5C/dPRN0rNR5w7XJPMk95nl27bZiHEEA8YzL4jS83R3MIsESLMDYggg8jxBjk6YuD1TYG8FOuoFwtUD0kOhJ6SvMTp4cyyL5OrizKar1OrVoq36lDe5gD85a4p8otaT5ElFV/SqrysAIKKXAJJcElRrAnkL90bdKxnkO1KxNzzJPfPP493Zx8krZqNxt4FFMUKxCldKbHgVv+knoInVwZ4/izX02dVol/BtWAI11B7QZr5NhAmBpA3FNAeYRb/KR0R7C0R7ElWsqC7Mqj3kAecbko87DbS5PO95satXEMyG6gKoPQbDW3aTON1U1PJa4OZnmpztHc3CrqBVS/pXDAcxa2n86Zq6CSpo0dI1ujVVaasLMARyIBHdN8knszW1fJjN8sKq1KZUAXS1gLcDpoOucnr0ozVdjH1EFaot7q7bUKKNUhSv6GOgI9UnoMt6Pqo6dEn+xLBlpaZGpYAjmO8GdLZo1kS4OmNQiA+5RI+HHsLSuwdSsqC7EKPeQB5wcoxW7oG0jC7fxq1K7FDdQFUHoNhrbtM4PW5Fky3HgyZJJy2O7ubT9Co3N7dyj/AOpu+mR8kn8/7F2FbMHfSp6FNebk9w/vD6lLyRXyLO9kZMTjmZEgMCaDtAY1ohCgMcGMDr7uJeuvuDHyt9Zs6CN5l8WWY/yNPtSplo1T8DfK07OeWnHJ/DLpbIwE80ZBxGAUdjMlin4e+dCCMJYojS0rlyBAdX6v5pLFaQHbw+PqgWFWpblnb7ymWWfcsU5d2drda74pCxLZVdtST/ly9P8A5S3o9Usyv0L8G+RGv27Vy4es3Km3mLfWdTO6xS/Y2ZHUGzx7FVczTlQjpRxx10g/kDt7FFZw34dULltdTV/DOU8WA4WHTJwjJ/jKv5Lcep/jKv5GxOLqZioru9iRcO2U9XulU8k06uwcpXWr/UqNfpuT79ZVdkH8kww7ZPxLejmyX+K17d0el6dXoGnawEexuNLdI0t2yO/KCy2doVSLfi1Lf+bfeS8bJ3ZPXLuxYOiajhcwBN9Xaw0BOp7JGMHklV/2OCbdWNa+nylLTTJ7MtYoVcO5p/iEEW/QzW1AP1l83kwy06hy1QdWQtj6p41HP+tvvIvNkfMn/ZHXLuw/8K+amG0NQKVLHoY2BJ6BE8cnJJ+vclpdq/UirU8rMtwbG1wbg25GQnHTJrsDVOjc7q07YdTzLHzsPlO30Mawo2YfxOTvm/p0xyUnvNv2zH9Tl5oorzcozwnMKQxGMkWIkJhGAwiAUYGg3RS7ueSgd5/tOl9Mj55S+C7EdTeR7YdveVHeR9pt66VYWTyfiYucEyiEACEYzIvqw906C2RhLQsAOoyv1ArYbXWWTA6lEzLImjVbjJ/VqtyQDxH/AGzb9PXmbNXSrzNnV32xQXCP8RVR33Pym3qWnjaLeplWNmC3YqZcQtQ0mqKoJYKuYgEWDZfcTMmLaS2sw4XUrqzUikwxK1KjZ1XC1KqFqYpuFOgDpbiLy+nrt77NmlJ69Td7N/8AY+zKb0xgkpKMlQB6z5AxYkjMGYjTS4kYao6FFbPkIKUVBR4fLGOdFNTDIDUq4mqGYIGyqrkKvwg8ZFuSVwW7bFbSuC3bf+STF1hRONq0woIelTWyiwYgF7A6dMJtQ8ScedkSlLRrlH4/+g4jE1Xw2H/7zuKhCKAEL5dSBZTrxkZZJvFG/V7ilKUoR+eSy9V1bFJkC0aVEhBkABNgAc3T0yxtpzVeVLbYbk05Ktkuxn93KmWqHKM6qDfKuYrfQPb3TF0zqdtWZ8G0ras7jU2Ws71GDhcKzqSgQ2bgHW3HjxmqmpuUna0/8s009Tb32IVqsi4Oilh+Kil9ASQ7cyL8LyvVKKx4168itpRivUvbTpioHFEi711p1WI4aAAD4RYCWZ1qT8Plyplk6lddwNokihVLtnZXQU70RTs4YXy+sIsrksUrdtNVtW/+4p/i7/jYkxDu2Mpow/pp6X6QAStMk62148I5uUuoUXwt+Pgbt5EnwZSo1yTzJPeZyJO22Zj0PYtPLQpD4F8xf6z0XTKsUV8G6CqKJquERjdkVjwuVBNu2TlihJ3JJ/wSaTA/LqXsqfgX7ReBi9q/pC0rsP8Al9L2VPwL9oeBi9q/pD0rsL8vpeyp+BftDwMXtX9INKF/gKXs6fgX7Q8DF7V/SDShfl9L2VPwL9oeBi9q/pBpQvy+l7On4F+0PAx+1f0g0rsS0aCp+lQt+QA+UlGEY/iqBKji711hkVOktmt7gD9TOf8AUZ+RRIZOKMoZyDOKAhxGMyFHVu2dGWyMJLiH0I91vORihh4RYpsC/TmeRJFvD8L85W+SyPFnM2k1z+qacPG5RPdjYGq9M3puynhdWIPlLNbi9gjKS3TLX+Mq3Ys7ksMrEsSWX1Seke6ReRv1Hqly2drZm3EooAq1cwUixqn8LMf82T6S6HUKEdk7/fYvhmUFtf8AexyqGOqpfLUdQSSbMQCT02EzrJNcMpU5LhiFVspUMcpOYi5sTzI5yrW+GO3VLgNcXUCZM7ZPVzHLxvw64/Elp03sCnKqtkr7QqMuR6jkcixIPWL6weXI1y6JvJKSpsl2NjBQqh2z2twS3pe5r8Rxk+nzKEtW4Y5eHK2RVsYzM5DMA9wQWJJW9wpJ4gSEsjbbvn/AnNtvfkQxL3VszXUAKbm6gcAOUrc5WnfBJSYSYhxezMMxDNqdSDcE++8XiS33JJvuTVcS1S2dma3C5Jt1RTySl+TsnqcuR3x1XS9RzYED0joDxkvHyP8AUxOUu5WEqIluljqqgBajgDgAxAHUJYs+RKlJk1J9yVdpVva1PEY/uMvuZJSl3DO0a3tX8Rh9xl9zHqfcAbSre1fxGH3GX3MNUu4X5lW9q/iMPuMvuY9T7hLtKr7R/EYfcZfcx6n3E20avtX8Rj+4y+5icn3GG0avtX8Rh9xl9zDU+4/5jV9o/iMPuMvuYan3BeoWN2JJPSTcytycnbdjuyFxEQYEBCgBksKbAHqnSmYxq5uwEI7IC1S0ErluMuDo7pSBZrNZeof8yqKtlktkcSo2Zr6zclpRQSql/wCWkWxlim5HHh/OmVSimNMnWx4adcrdrkdIdktBMTVBUfORn3JRJGWRTG0BaSEEp6DF+w0/RiZbQTE1Q4iJBrIskg4iRINRAnyDaBEcRDDECQawGhmEAEICCECQUBgQIhRjJEMBoaoIwZGYEBoAZOmNBOizGADdz1x8IZbSVsC5hdW6pTPZDjyHtBgBrFiTvYMlHKpAcdR5zU7K6LCpyN/5yMrb7joNdIhEy90rYyZG58OUg12JqQTU+lf+IlL0YOPqgg1+PGRaoknYPXGRHgMdT0HhB9wT9BysjY6HWDGg5EmGpgNBOIiTQwgIOIkOIwDaAwRBCHgMNTAkgWEBMIRgEkBoJoxshjICgIx7tYaTopWzGDhjHIZcUypoC7hBYXlGR26GttyltWvc2tL8MaRGTtkNGTkIsIv86ZW2BYU89fmJW12HYYTt/nTFYUGDItASKZBklsEVvqO0Q4JVe40OBcigArRBQaHoMTXqiUX6MVoDqg1MiNBiIkiRYEkDaABCAxxAA1gMG0BDiMaCWIaCcRjYKwEghAZJGMhIjIMUAMTXM6cTGSUBpFJjJyeiQEdIiyjWZluxvg5VVyzWB075riqRAmRR06e8faQbfoBMEI945iQtMGTLIMYYkWCJLX6/nI3Q+RLBgSA8pAkOR0jth8Eq9UIiAqFEMQEAJBqImS5GEGCDWRJIkECYTCAMYQEPEMNIySE4gJjCADwGSkRkgBAQUAJBGMjcSRFg2joRhX1adJcGMsU9JBjJ6C3Ydd5CTpAXcU9l4SnGrYmc6iOPRNEiJZpL2/TrlbYE6jlp1cO0SD+Rki2PuPkftIu0OrHXziYgwP8AiRGENevnzi4JLcdTExIkUyJNMdh3RDaBjEEBEOhxoYDCIiGOsBokWIkGOEBgQEEIDCBgMJxAbBEYgrQGSKYEgTAQ8ADSSGM8BMC0YjBodZ1GYywDIDLez+kyrL2EwdouD0mGJUQ9RsOunPq+0cmMtU16fOVtgTD+H7yAxFP59oWKgs3QeHQekf2ka9USu+QyP7RBVDxAH/P7yJIdYMESJy7uuRZNdhrQChCABRDCGogP0GEQBrAkg1gNCYQAUAHgMlHCBIARkR4DDSBJCeAhCABJGNBNGDI7SREwVGdKRjRMZEZe2f8Ap7/lKcvIipiz6YlsPxIosDgJBjLz8eyULgTCHTExhD9I6z9InyP0GPBuyAvRko/T2mRf5E3wMvE9R+UHwR7hJ0dZiZJDrEJBpxHZIk1ySPxiJPkFoCYSwGh6fTBkkNEIIQY0GsCSDaA2DAB4ASpwjJIExIQ8bBBJBDQniGISQgkgNBmMCOSE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Title 1"/>
          <p:cNvSpPr txBox="1">
            <a:spLocks/>
          </p:cNvSpPr>
          <p:nvPr/>
        </p:nvSpPr>
        <p:spPr>
          <a:xfrm>
            <a:off x="667284" y="1600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mtClean="0"/>
              <a:t/>
            </a:r>
            <a:br>
              <a:rPr lang="en-US" smtClean="0"/>
            </a:br>
            <a:endParaRPr lang="en-US" dirty="0"/>
          </a:p>
        </p:txBody>
      </p:sp>
      <p:sp>
        <p:nvSpPr>
          <p:cNvPr id="23" name="AutoShape 4" descr="data:image/jpeg;base64,/9j/4AAQSkZJRgABAQAAAQABAAD/2wCEAAkGBwgHBgkIBwgKFgkWFyIbFRgVDRsbIBoWIB8hLB4kHxokKCggHCExIB8fJzEtJzUtOjouFyg/RDUwPy05OisBCgoKDQ0OGxAQGjckHyQsNS40NTQ3NzMsNDQvMi8uNywsNyw0MjcvNy4sLC0uLyw0LCw3NC00NC03LDQsLDEsLP/AABEIAJ8BPgMBEQACEQEDEQH/xAAcAAEAAgIDAQAAAAAAAAAAAAAABgcEBQECCAP/xAA1EAEAAQIDBgQEBQMFAAAAAAAAAQIDBBSRBREhUlPRBhIxUQdBcYETFSIyYYKSoSMzQmLh/8QAGwEBAAEFAQAAAAAAAAAAAAAAAAECAwQFBgf/xAA3EQEAAQEFBwMCBQMDBQAAAAAAAQIDBREWU1GBkaLR0vAEFSExQRIiYXHhobHBBhMyIzRCUnL/2gAMAwEAAhEDEQA/ANa6lwIAAAAAAAAAAAAAAAAAAAAAAAAAAAAAAAAAAAAAAAAAAAAAAAAAAAAAAAAAAAAAAAAAAAAAAAAAAAAAAAAAAAAAAAAAAAAAAAAAAAAAAAAAAAAAAAAAAAAAAAAAAAAAAAAAAAAAAAAAAAAAAAAAAAAAAAAAAAAAAAAAAAAAAAAAAAAAAAAAAAAAAAAAAAAAAAAAAAAAAAAAAAAAAAAAAAAAAAAAAAAAAAAAAAAAAAAAAAAAADFz9rkuaR3az3Wx2T5vd1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mftclzSO57rY7J83mQLy1KONXaZ+1yXNI7nutjsnzeZAvLUo41dpn7XJc0jue62OyfN5kC8tSjjV2te5966AAAAAAAAAAAAAAAztjbJxu2sdRg9nWZquz6/KKY+c1T8oIiZ+IY/qfVWXprObS1nCP7/pC1NifDHZWEt017WrrvX/nHmmmiPpEcZ+8/Zdiyj7uP9V/qL1FpOFjH4Y4z/XpvcbXxXgDY9VWGv4LBVXo9abdiK5j61ekT9ZRP+3H2T6azvj1EfjpqqiNszhHm5D9o3vAu0vNGEtbRwt35Vfh+an70eaZ3fTcpn8H2buxovex/wCc02kbMcJ44R/XFF8bhcrd3U3rVdqf210TviY+k7ppn3iYiVLb2Vr/ALkfMTE/eJ+v8/vHwxhdAAAAAAAAAAAAAAAAAAAAAAAAAAAAAAAAAc0xNVUU0xM1T6REesoRMxHzK/fBfh214d2PbseWnN1RFV6r3q9t/tHpGvzZNFOEPOLz9fV6y2mr/wAY+Ij9P5+/8Ih8TvGF6zfr2Hsu7VTMR/rVxPHjH7Yn5cPXd77vdbtKvtDd3FdVNVMeptYx/wDWP89OOxWC060SO00V00U11UVRRPpO7hO713T8/wD1CIqiZwx+YbHaGxcTgNkbO2le/wBq/FXljd6eWeG/6xxhOHxixbH1lFrbWljT9aMP69Po11VFdNNFVVFUUzxiZj1j+PfihlRVEzMRP0dUpAAAAAAAAAAAAAAAAAAAAAAAAAAAAAAAb3wNhqMX4u2XauR+nz+b+2Jqj/MJp/5Q117Wk2fo7SqNmHH4/wAr+rqiiiqufSI3sl5xEYzg81YvE3MZi72KvT/qV1TVV9ZnfLEicfl6rZ2cWdEUU/SIw4PilW5ppqrqimmJmqeEREesiJmIjGVrfDbYG1MPhMZhdu7Oo/LLkRVFN3dM+f0/Z6xvj33fthcopn7x8OOvv1vp666K/T1/np+MY2fv+/8AdOb2yNnX8LhsLfwdmrD2t34dNVO+Kd0bo4T/AAuzTEufp9VbU11V01TE1fWduPyqP4i7I25O2cVtLF4KrJftt1UT5qabcft37uNPvx3caliqJxxl2ty+q9J/sU2NFX5vrOPxMzP1/fohalvQAAAAAAAAAAAAAAAAAAAAAAAAAAAAAAG68GYyjAeKdmYi5P6IuREz7RVvp3/5I+JiWBedlNr6S0pjZ/b5/wAPQVURVTNNUcJZTzaJw+Xm3aeCubN2jicFeifPbrmmeHrunhP3jj92Jhh8PUrC2ptrKm0p+kxixUrwCxvhxtmnZWBxWN23teunAx+i1aquTVvqjdNU00cauHCOHD9U+yuirD5mXL336Sbe0ps7Czxq+szEYftjP0+fmflPsZ4o2TgtnYHaGKxE04a9u8k+WZ9Y38YjjH8/zK5NcRES5yyu71Fpa12VFONVP144Ki8f4jE3du3ZnaVd7A1frszF3zUxTPyiI4RMTvj34LNX1+rtbnoop9PH5Pw1x8VfGE4/z9UYQ2wAAAAAAAAAAAAAAAAAAAAAAAAAAAAAAAgXl8P/ABRb2/sumxiLkfmNuIiuJnjVHyrj33/P2n6wyKKsYefXxdtXpbX8VMfkq+n6fp0/Te1nxG8F3Nrz+a7KoicbEbrlHp+JTHpMf9ojh/MfTjTXRj8wy7lvePT/APRtp/L9p2fx/lUd23XauVW7tFVNyJ3TExumJ/mPksu0pqiqMYnGHRKpz5Z8sVbp3e+5CMfsy8VtLE4rA4PBXq4mxZ834f8AVO+UrNn6ezs7Su0p+tWGO74YYvgAAAAAAAAAAAAAAAAAAAAAAAAAAAAAAAAPvg8XiMDireKwd6ui/TO+mqmd0wLdrZUWtE0VxjErH2H8VPLbpt7cwVU1c9rdx+tEzG77T9lyLXa5f1X+mvnH09W6esdN7Y7S8VeBNrU+faNqmuvd/wAsLV5v7ojf/kmuifqxbC7L39POFlOEf/UYcP4RHaO2vCOF835H4diu78qr9dU0x/R5p3/fcpmaftDdWPo7yr/7i3wjZThjxwjD+qLY3GX8df8AxcRVG/0iIpiIpj5RTTHCmP4hS3FlZUWVP4af5n9Zn7scXAAAAAAAAAAAAAAAAAAG4yeH6carmEPCs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GTw/TjUwgzffevy09DJ4fpxqYQZvvvX5aehk8P041MIM333r8tPQyeH6camEGb771+WnoZPD9ONTCDN996/LT0Mnh+nGphBm++9flp6MhLmgAAAAAAAAAAAAAAAAAAAAAAAAAAAAAAAAAAAAAAAAAAAAAAAAAAAAAAAAAAAAAAAAAAAAAAAAAAAAAAAAAAAAAAAAAAAAAAAAAAAAAAAAAAAAAAAAAAAAAAAAAAAAAAAAAAAAAAAAAAAAAAAAAAAAAAAAAAAAAAAAAAAAAAAAAAAAAAAAAAAAAAAAAAAAAAAAAAAAAAAAAAAAAAAAAAAAAAAAAAAAAAAAAAAAAAAAAAAAAA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AutoShape 6" descr="http://upload.wikimedia.org/wikipedia/commons/7/74/Flag_of_Azerbaijan_(3-2).s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AutoShape 8" descr="http://upload.wikimedia.org/wikipedia/commons/7/74/Flag_of_Azerbaijan_(3-2).sv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10" descr="http://upload.wikimedia.org/wikipedia/commons/7/74/Flag_of_Azerbaijan_(3-2).svg"/>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1447800" y="572055"/>
            <a:ext cx="1484124" cy="369332"/>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az-Latn-AZ" dirty="0" smtClean="0">
                <a:solidFill>
                  <a:schemeClr val="bg1"/>
                </a:solidFill>
              </a:rPr>
              <a:t>STATISTICS</a:t>
            </a:r>
            <a:endParaRPr lang="en-US" dirty="0">
              <a:solidFill>
                <a:schemeClr val="bg1"/>
              </a:solidFill>
            </a:endParaRPr>
          </a:p>
        </p:txBody>
      </p:sp>
      <p:cxnSp>
        <p:nvCxnSpPr>
          <p:cNvPr id="7" name="Elbow Connector 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xmlns="" val="1419720834"/>
              </p:ext>
            </p:extLst>
          </p:nvPr>
        </p:nvGraphicFramePr>
        <p:xfrm>
          <a:off x="438684" y="1219200"/>
          <a:ext cx="8229600" cy="1976733"/>
        </p:xfrm>
        <a:graphic>
          <a:graphicData uri="http://schemas.openxmlformats.org/drawingml/2006/table">
            <a:tbl>
              <a:tblPr>
                <a:tableStyleId>{D113A9D2-9D6B-4929-AA2D-F23B5EE8CBE7}</a:tableStyleId>
              </a:tblPr>
              <a:tblGrid>
                <a:gridCol w="2514600"/>
                <a:gridCol w="2667000"/>
                <a:gridCol w="3048000"/>
              </a:tblGrid>
              <a:tr h="554703">
                <a:tc>
                  <a:txBody>
                    <a:bodyPr/>
                    <a:lstStyle/>
                    <a:p>
                      <a:pPr algn="ctr" fontAlgn="ctr"/>
                      <a:r>
                        <a:rPr lang="az-Latn-AZ" sz="1200" b="0" dirty="0" smtClean="0">
                          <a:solidFill>
                            <a:schemeClr val="bg1"/>
                          </a:solidFill>
                        </a:rPr>
                        <a:t>YEAR</a:t>
                      </a:r>
                      <a:endParaRPr lang="en-US" sz="1200" b="0" dirty="0">
                        <a:solidFill>
                          <a:schemeClr val="bg1"/>
                        </a:solidFil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fontAlgn="ctr"/>
                      <a:r>
                        <a:rPr lang="en-US" sz="1200" b="0" dirty="0" smtClean="0">
                          <a:solidFill>
                            <a:schemeClr val="bg1"/>
                          </a:solidFill>
                        </a:rPr>
                        <a:t>NUMBER OF CMTPL INSURANCE CONTRACTS</a:t>
                      </a:r>
                      <a:endParaRPr lang="en-US" sz="1200" b="0" dirty="0">
                        <a:solidFill>
                          <a:schemeClr val="bg1"/>
                        </a:solidFil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r>
                        <a:rPr lang="en-US" sz="1200" b="0" dirty="0" smtClean="0">
                          <a:solidFill>
                            <a:schemeClr val="bg1"/>
                          </a:solidFill>
                        </a:rPr>
                        <a:t>AMOUNT OF CMTPL INSURANCE CONTRACTS</a:t>
                      </a:r>
                      <a:endParaRPr lang="en-US" sz="1200" b="0" dirty="0">
                        <a:solidFill>
                          <a:schemeClr val="bg1"/>
                        </a:solidFil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r>
              <a:tr h="711015">
                <a:tc>
                  <a:txBody>
                    <a:bodyPr/>
                    <a:lstStyle/>
                    <a:p>
                      <a:pPr algn="ctr" fontAlgn="ctr"/>
                      <a:r>
                        <a:rPr lang="en-US" sz="1300" b="0" dirty="0" smtClean="0">
                          <a:solidFill>
                            <a:schemeClr val="bg1"/>
                          </a:solidFill>
                        </a:rPr>
                        <a:t>2013</a:t>
                      </a:r>
                      <a:endParaRPr lang="en-US" sz="1300" b="0" dirty="0">
                        <a:solidFill>
                          <a:schemeClr val="bg1"/>
                        </a:solidFil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fontAlgn="ctr"/>
                      <a:r>
                        <a:rPr lang="en-US" sz="1400" b="0" dirty="0" smtClean="0">
                          <a:solidFill>
                            <a:schemeClr val="bg1"/>
                          </a:solidFill>
                        </a:rPr>
                        <a:t>911,909 </a:t>
                      </a:r>
                      <a:endParaRPr lang="en-US" sz="1400" b="0" dirty="0">
                        <a:solidFill>
                          <a:schemeClr val="bg1"/>
                        </a:solidFil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fontAlgn="ctr"/>
                      <a:r>
                        <a:rPr lang="en-US" sz="1400" b="0" dirty="0" smtClean="0">
                          <a:solidFill>
                            <a:schemeClr val="bg1"/>
                          </a:solidFill>
                        </a:rPr>
                        <a:t>69,367,582  AZN</a:t>
                      </a:r>
                      <a:endParaRPr lang="en-US" sz="1400" b="0" dirty="0">
                        <a:solidFill>
                          <a:schemeClr val="bg1"/>
                        </a:solidFil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r>
              <a:tr h="711015">
                <a:tc>
                  <a:txBody>
                    <a:bodyPr/>
                    <a:lstStyle/>
                    <a:p>
                      <a:pPr algn="ctr" fontAlgn="ctr"/>
                      <a:r>
                        <a:rPr lang="en-US" sz="1300" b="0" dirty="0" smtClean="0">
                          <a:solidFill>
                            <a:schemeClr val="bg1"/>
                          </a:solidFill>
                        </a:rPr>
                        <a:t>2012</a:t>
                      </a:r>
                      <a:endParaRPr lang="en-US" sz="1300" b="0" dirty="0">
                        <a:solidFill>
                          <a:schemeClr val="bg1"/>
                        </a:solidFil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fontAlgn="b"/>
                      <a:r>
                        <a:rPr lang="en-US" sz="1400" b="0" u="none" strike="noStrike" dirty="0" smtClean="0">
                          <a:solidFill>
                            <a:schemeClr val="bg1"/>
                          </a:solidFill>
                          <a:effectLst/>
                        </a:rPr>
                        <a:t>916,744 </a:t>
                      </a:r>
                      <a:endParaRPr lang="en-US" sz="1400" b="0" i="0" u="none" strike="noStrike" dirty="0">
                        <a:solidFill>
                          <a:schemeClr val="bg1"/>
                        </a:solidFill>
                        <a:effectLst/>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fontAlgn="ctr"/>
                      <a:r>
                        <a:rPr lang="en-US" sz="1400" b="0" u="none" strike="noStrike" dirty="0" smtClean="0">
                          <a:solidFill>
                            <a:schemeClr val="bg1"/>
                          </a:solidFill>
                          <a:effectLst/>
                        </a:rPr>
                        <a:t>72,024,711 </a:t>
                      </a:r>
                      <a:endParaRPr lang="en-US" sz="1400" b="0" dirty="0">
                        <a:solidFill>
                          <a:schemeClr val="bg1"/>
                        </a:solidFill>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r>
            </a:tbl>
          </a:graphicData>
        </a:graphic>
      </p:graphicFrame>
      <p:sp>
        <p:nvSpPr>
          <p:cNvPr id="13" name="Isosceles Triangle 12"/>
          <p:cNvSpPr/>
          <p:nvPr/>
        </p:nvSpPr>
        <p:spPr>
          <a:xfrm flipV="1">
            <a:off x="3355828" y="4165106"/>
            <a:ext cx="888762" cy="727600"/>
          </a:xfrm>
          <a:prstGeom prst="triangle">
            <a:avLst/>
          </a:prstGeom>
          <a:solidFill>
            <a:srgbClr val="C0000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4" name="Rectangle 13"/>
          <p:cNvSpPr/>
          <p:nvPr/>
        </p:nvSpPr>
        <p:spPr>
          <a:xfrm>
            <a:off x="572446" y="4358317"/>
            <a:ext cx="870751" cy="461665"/>
          </a:xfrm>
          <a:prstGeom prst="rect">
            <a:avLst/>
          </a:prstGeom>
        </p:spPr>
        <p:txBody>
          <a:bodyPr wrap="none">
            <a:spAutoFit/>
          </a:bodyPr>
          <a:lstStyle/>
          <a:p>
            <a:r>
              <a:rPr lang="en-US" sz="2400" b="1" dirty="0" smtClean="0">
                <a:solidFill>
                  <a:schemeClr val="accent2">
                    <a:lumMod val="25000"/>
                  </a:schemeClr>
                </a:solidFill>
              </a:rPr>
              <a:t>2012</a:t>
            </a:r>
            <a:endParaRPr lang="en-US" sz="2400" b="1" dirty="0">
              <a:solidFill>
                <a:schemeClr val="accent2">
                  <a:lumMod val="25000"/>
                </a:schemeClr>
              </a:solidFill>
            </a:endParaRPr>
          </a:p>
        </p:txBody>
      </p:sp>
      <p:sp>
        <p:nvSpPr>
          <p:cNvPr id="15" name="TextBox 14"/>
          <p:cNvSpPr txBox="1"/>
          <p:nvPr/>
        </p:nvSpPr>
        <p:spPr>
          <a:xfrm>
            <a:off x="583840" y="3823474"/>
            <a:ext cx="915635" cy="461665"/>
          </a:xfrm>
          <a:prstGeom prst="rect">
            <a:avLst/>
          </a:prstGeom>
          <a:noFill/>
        </p:spPr>
        <p:txBody>
          <a:bodyPr wrap="square" rtlCol="0">
            <a:spAutoFit/>
          </a:bodyPr>
          <a:lstStyle/>
          <a:p>
            <a:r>
              <a:rPr lang="en-US" sz="2400" b="1" dirty="0" smtClean="0">
                <a:solidFill>
                  <a:schemeClr val="accent2">
                    <a:lumMod val="50000"/>
                  </a:schemeClr>
                </a:solidFill>
              </a:rPr>
              <a:t>2013</a:t>
            </a:r>
            <a:endParaRPr lang="en-US" sz="2400" b="1" dirty="0">
              <a:solidFill>
                <a:schemeClr val="accent2">
                  <a:lumMod val="50000"/>
                </a:schemeClr>
              </a:solidFill>
            </a:endParaRPr>
          </a:p>
        </p:txBody>
      </p:sp>
      <p:sp>
        <p:nvSpPr>
          <p:cNvPr id="16" name="TextBox 15"/>
          <p:cNvSpPr txBox="1"/>
          <p:nvPr/>
        </p:nvSpPr>
        <p:spPr>
          <a:xfrm>
            <a:off x="375437" y="3451350"/>
            <a:ext cx="4190999" cy="276999"/>
          </a:xfrm>
          <a:prstGeom prst="rect">
            <a:avLst/>
          </a:prstGeom>
          <a:noFill/>
        </p:spPr>
        <p:txBody>
          <a:bodyPr wrap="square" rtlCol="0">
            <a:spAutoFit/>
          </a:bodyPr>
          <a:lstStyle/>
          <a:p>
            <a:r>
              <a:rPr lang="en-US" sz="1200" dirty="0">
                <a:solidFill>
                  <a:srgbClr val="002060"/>
                </a:solidFill>
              </a:rPr>
              <a:t>NUMBER OF CMTPL INSURANCE </a:t>
            </a:r>
            <a:r>
              <a:rPr lang="en-US" sz="1200" dirty="0" smtClean="0">
                <a:solidFill>
                  <a:srgbClr val="002060"/>
                </a:solidFill>
              </a:rPr>
              <a:t>CONTRACTS</a:t>
            </a:r>
            <a:r>
              <a:rPr lang="az-Latn-AZ" sz="1200" dirty="0" smtClean="0">
                <a:solidFill>
                  <a:srgbClr val="002060"/>
                </a:solidFill>
              </a:rPr>
              <a:t>: </a:t>
            </a:r>
            <a:endParaRPr lang="en-US" sz="1200" dirty="0">
              <a:solidFill>
                <a:srgbClr val="002060"/>
              </a:solidFill>
            </a:endParaRPr>
          </a:p>
        </p:txBody>
      </p:sp>
      <p:sp>
        <p:nvSpPr>
          <p:cNvPr id="17" name="TextBox 16"/>
          <p:cNvSpPr txBox="1"/>
          <p:nvPr/>
        </p:nvSpPr>
        <p:spPr>
          <a:xfrm>
            <a:off x="4633911" y="3456374"/>
            <a:ext cx="3945220" cy="276999"/>
          </a:xfrm>
          <a:prstGeom prst="rect">
            <a:avLst/>
          </a:prstGeom>
          <a:noFill/>
        </p:spPr>
        <p:txBody>
          <a:bodyPr wrap="square" rtlCol="0">
            <a:spAutoFit/>
          </a:bodyPr>
          <a:lstStyle/>
          <a:p>
            <a:pPr algn="ctr"/>
            <a:r>
              <a:rPr lang="en-US" sz="1200" dirty="0">
                <a:solidFill>
                  <a:srgbClr val="002060"/>
                </a:solidFill>
              </a:rPr>
              <a:t>AMOUNT OF CMTPL INSURANCE CONTRACTS:</a:t>
            </a:r>
          </a:p>
        </p:txBody>
      </p:sp>
      <p:sp>
        <p:nvSpPr>
          <p:cNvPr id="18" name="Rectangle 17"/>
          <p:cNvSpPr/>
          <p:nvPr/>
        </p:nvSpPr>
        <p:spPr>
          <a:xfrm>
            <a:off x="1475974" y="4005062"/>
            <a:ext cx="1519684" cy="1600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488081" y="4512739"/>
            <a:ext cx="1663178" cy="160044"/>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26" name="Rectangle 25"/>
          <p:cNvSpPr/>
          <p:nvPr/>
        </p:nvSpPr>
        <p:spPr>
          <a:xfrm>
            <a:off x="5693942" y="4005062"/>
            <a:ext cx="1519684" cy="16004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693942" y="4581851"/>
            <a:ext cx="1663178" cy="160044"/>
          </a:xfrm>
          <a:prstGeom prst="rect">
            <a:avLst/>
          </a:prstGeom>
          <a:solidFill>
            <a:schemeClr val="accent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6">
                  <a:lumMod val="75000"/>
                </a:schemeClr>
              </a:solidFill>
            </a:endParaRPr>
          </a:p>
        </p:txBody>
      </p:sp>
      <p:sp>
        <p:nvSpPr>
          <p:cNvPr id="28" name="Isosceles Triangle 27"/>
          <p:cNvSpPr/>
          <p:nvPr/>
        </p:nvSpPr>
        <p:spPr>
          <a:xfrm flipV="1">
            <a:off x="7370524" y="4166291"/>
            <a:ext cx="888762" cy="727600"/>
          </a:xfrm>
          <a:prstGeom prst="triangle">
            <a:avLst/>
          </a:prstGeom>
          <a:solidFill>
            <a:srgbClr val="C0000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0" name="TextBox 29"/>
          <p:cNvSpPr txBox="1"/>
          <p:nvPr/>
        </p:nvSpPr>
        <p:spPr>
          <a:xfrm>
            <a:off x="7503085" y="3813503"/>
            <a:ext cx="699230" cy="338554"/>
          </a:xfrm>
          <a:prstGeom prst="rect">
            <a:avLst/>
          </a:prstGeom>
          <a:noFill/>
        </p:spPr>
        <p:txBody>
          <a:bodyPr wrap="none" rtlCol="0">
            <a:spAutoFit/>
          </a:bodyPr>
          <a:lstStyle/>
          <a:p>
            <a:r>
              <a:rPr lang="en-US" sz="1600" b="1" dirty="0">
                <a:solidFill>
                  <a:srgbClr val="FF0000"/>
                </a:solidFill>
              </a:rPr>
              <a:t>3</a:t>
            </a:r>
            <a:r>
              <a:rPr lang="az-Latn-AZ" sz="1600" b="1" dirty="0" smtClean="0">
                <a:solidFill>
                  <a:srgbClr val="FF0000"/>
                </a:solidFill>
              </a:rPr>
              <a:t>,</a:t>
            </a:r>
            <a:r>
              <a:rPr lang="en-US" sz="1600" b="1" dirty="0" smtClean="0">
                <a:solidFill>
                  <a:srgbClr val="FF0000"/>
                </a:solidFill>
              </a:rPr>
              <a:t>69</a:t>
            </a:r>
            <a:r>
              <a:rPr lang="az-Latn-AZ" sz="1600" b="1" dirty="0" smtClean="0">
                <a:solidFill>
                  <a:srgbClr val="FF0000"/>
                </a:solidFill>
              </a:rPr>
              <a:t>%</a:t>
            </a:r>
            <a:endParaRPr lang="en-US" sz="1600" b="1" dirty="0">
              <a:solidFill>
                <a:srgbClr val="FF0000"/>
              </a:solidFill>
            </a:endParaRPr>
          </a:p>
        </p:txBody>
      </p:sp>
      <p:sp>
        <p:nvSpPr>
          <p:cNvPr id="31" name="TextBox 30"/>
          <p:cNvSpPr txBox="1"/>
          <p:nvPr/>
        </p:nvSpPr>
        <p:spPr>
          <a:xfrm>
            <a:off x="3452197" y="3823474"/>
            <a:ext cx="699230" cy="338554"/>
          </a:xfrm>
          <a:prstGeom prst="rect">
            <a:avLst/>
          </a:prstGeom>
          <a:noFill/>
        </p:spPr>
        <p:txBody>
          <a:bodyPr wrap="none" rtlCol="0">
            <a:spAutoFit/>
          </a:bodyPr>
          <a:lstStyle/>
          <a:p>
            <a:r>
              <a:rPr lang="en-US" sz="1600" b="1" dirty="0">
                <a:solidFill>
                  <a:srgbClr val="FF0000"/>
                </a:solidFill>
              </a:rPr>
              <a:t>0</a:t>
            </a:r>
            <a:r>
              <a:rPr lang="az-Latn-AZ" sz="1600" b="1" dirty="0" smtClean="0">
                <a:solidFill>
                  <a:srgbClr val="FF0000"/>
                </a:solidFill>
              </a:rPr>
              <a:t>,</a:t>
            </a:r>
            <a:r>
              <a:rPr lang="en-US" sz="1600" b="1" dirty="0" smtClean="0">
                <a:solidFill>
                  <a:srgbClr val="FF0000"/>
                </a:solidFill>
              </a:rPr>
              <a:t>53</a:t>
            </a:r>
            <a:r>
              <a:rPr lang="az-Latn-AZ" sz="1600" b="1" dirty="0" smtClean="0">
                <a:solidFill>
                  <a:srgbClr val="FF0000"/>
                </a:solidFill>
              </a:rPr>
              <a:t>%</a:t>
            </a:r>
            <a:endParaRPr lang="en-US" sz="1600" b="1" dirty="0">
              <a:solidFill>
                <a:srgbClr val="FF0000"/>
              </a:solidFill>
            </a:endParaRPr>
          </a:p>
        </p:txBody>
      </p:sp>
      <p:sp>
        <p:nvSpPr>
          <p:cNvPr id="32" name="Rectangle 31"/>
          <p:cNvSpPr/>
          <p:nvPr/>
        </p:nvSpPr>
        <p:spPr>
          <a:xfrm>
            <a:off x="4737237" y="4431041"/>
            <a:ext cx="870751" cy="461665"/>
          </a:xfrm>
          <a:prstGeom prst="rect">
            <a:avLst/>
          </a:prstGeom>
        </p:spPr>
        <p:txBody>
          <a:bodyPr wrap="none">
            <a:spAutoFit/>
          </a:bodyPr>
          <a:lstStyle/>
          <a:p>
            <a:r>
              <a:rPr lang="en-US" sz="2400" b="1" dirty="0" smtClean="0">
                <a:solidFill>
                  <a:schemeClr val="accent2">
                    <a:lumMod val="25000"/>
                  </a:schemeClr>
                </a:solidFill>
              </a:rPr>
              <a:t>2012</a:t>
            </a:r>
            <a:endParaRPr lang="en-US" sz="2400" b="1" dirty="0">
              <a:solidFill>
                <a:schemeClr val="accent2">
                  <a:lumMod val="25000"/>
                </a:schemeClr>
              </a:solidFill>
            </a:endParaRPr>
          </a:p>
        </p:txBody>
      </p:sp>
      <p:sp>
        <p:nvSpPr>
          <p:cNvPr id="33" name="TextBox 32"/>
          <p:cNvSpPr txBox="1"/>
          <p:nvPr/>
        </p:nvSpPr>
        <p:spPr>
          <a:xfrm>
            <a:off x="4724400" y="3899268"/>
            <a:ext cx="915635" cy="461665"/>
          </a:xfrm>
          <a:prstGeom prst="rect">
            <a:avLst/>
          </a:prstGeom>
          <a:noFill/>
        </p:spPr>
        <p:txBody>
          <a:bodyPr wrap="square" rtlCol="0">
            <a:spAutoFit/>
          </a:bodyPr>
          <a:lstStyle/>
          <a:p>
            <a:r>
              <a:rPr lang="en-US" sz="2400" b="1" dirty="0" smtClean="0">
                <a:solidFill>
                  <a:schemeClr val="accent2">
                    <a:lumMod val="50000"/>
                  </a:schemeClr>
                </a:solidFill>
              </a:rPr>
              <a:t>2013</a:t>
            </a:r>
            <a:endParaRPr lang="en-US" sz="2400" b="1" dirty="0">
              <a:solidFill>
                <a:schemeClr val="accent2">
                  <a:lumMod val="50000"/>
                </a:schemeClr>
              </a:solidFill>
            </a:endParaRPr>
          </a:p>
        </p:txBody>
      </p:sp>
      <p:sp>
        <p:nvSpPr>
          <p:cNvPr id="6" name="TextBox 5"/>
          <p:cNvSpPr txBox="1"/>
          <p:nvPr/>
        </p:nvSpPr>
        <p:spPr>
          <a:xfrm>
            <a:off x="460375" y="5105400"/>
            <a:ext cx="8150225" cy="1384995"/>
          </a:xfrm>
          <a:prstGeom prst="rect">
            <a:avLst/>
          </a:prstGeom>
          <a:noFill/>
        </p:spPr>
        <p:txBody>
          <a:bodyPr wrap="square" rtlCol="0">
            <a:spAutoFit/>
          </a:bodyPr>
          <a:lstStyle/>
          <a:p>
            <a:pPr>
              <a:lnSpc>
                <a:spcPct val="150000"/>
              </a:lnSpc>
            </a:pPr>
            <a:r>
              <a:rPr lang="en-US" sz="1400" dirty="0">
                <a:solidFill>
                  <a:srgbClr val="002060"/>
                </a:solidFill>
                <a:latin typeface="Calibri" panose="020F0502020204030204" pitchFamily="34" charset="0"/>
              </a:rPr>
              <a:t>In total in </a:t>
            </a:r>
            <a:r>
              <a:rPr lang="en-US" sz="1400" b="1" dirty="0">
                <a:solidFill>
                  <a:srgbClr val="002060"/>
                </a:solidFill>
                <a:latin typeface="Calibri" panose="020F0502020204030204" pitchFamily="34" charset="0"/>
              </a:rPr>
              <a:t>January- May of 2014 </a:t>
            </a:r>
            <a:r>
              <a:rPr lang="en-US" sz="1400" dirty="0">
                <a:solidFill>
                  <a:srgbClr val="002060"/>
                </a:solidFill>
                <a:latin typeface="Calibri" panose="020F0502020204030204" pitchFamily="34" charset="0"/>
              </a:rPr>
              <a:t>more than 347 thousand insurance policies under  CMTPL were concluded and total of </a:t>
            </a:r>
            <a:r>
              <a:rPr lang="en-US" sz="1400" b="1" dirty="0">
                <a:solidFill>
                  <a:srgbClr val="002060"/>
                </a:solidFill>
                <a:latin typeface="Calibri" panose="020F0502020204030204" pitchFamily="34" charset="0"/>
              </a:rPr>
              <a:t>25,3 million </a:t>
            </a:r>
            <a:r>
              <a:rPr lang="en-US" sz="1400" dirty="0" err="1">
                <a:solidFill>
                  <a:srgbClr val="002060"/>
                </a:solidFill>
                <a:latin typeface="Calibri" panose="020F0502020204030204" pitchFamily="34" charset="0"/>
              </a:rPr>
              <a:t>manats</a:t>
            </a:r>
            <a:r>
              <a:rPr lang="en-US" sz="1400" dirty="0">
                <a:solidFill>
                  <a:srgbClr val="002060"/>
                </a:solidFill>
                <a:latin typeface="Calibri" panose="020F0502020204030204" pitchFamily="34" charset="0"/>
              </a:rPr>
              <a:t> premiums were collected.</a:t>
            </a:r>
          </a:p>
          <a:p>
            <a:pPr>
              <a:lnSpc>
                <a:spcPct val="150000"/>
              </a:lnSpc>
            </a:pPr>
            <a:r>
              <a:rPr lang="en-US" sz="1400" dirty="0">
                <a:solidFill>
                  <a:srgbClr val="002060"/>
                </a:solidFill>
                <a:latin typeface="Calibri" panose="020F0502020204030204" pitchFamily="34" charset="0"/>
              </a:rPr>
              <a:t>If we compare first 5 month of 2013 and 2014 we can see </a:t>
            </a:r>
            <a:r>
              <a:rPr lang="en-US" sz="1400" b="1" dirty="0">
                <a:solidFill>
                  <a:srgbClr val="002060"/>
                </a:solidFill>
                <a:latin typeface="Calibri" panose="020F0502020204030204" pitchFamily="34" charset="0"/>
              </a:rPr>
              <a:t>6,33 % </a:t>
            </a:r>
            <a:r>
              <a:rPr lang="en-US" sz="1400" dirty="0">
                <a:solidFill>
                  <a:srgbClr val="002060"/>
                </a:solidFill>
                <a:latin typeface="Calibri" panose="020F0502020204030204" pitchFamily="34" charset="0"/>
              </a:rPr>
              <a:t>decrease in CMTPL policies and </a:t>
            </a:r>
            <a:r>
              <a:rPr lang="en-US" sz="1400" b="1" dirty="0">
                <a:solidFill>
                  <a:srgbClr val="002060"/>
                </a:solidFill>
                <a:latin typeface="Calibri" panose="020F0502020204030204" pitchFamily="34" charset="0"/>
              </a:rPr>
              <a:t>7,4% </a:t>
            </a:r>
            <a:r>
              <a:rPr lang="en-US" sz="1400" dirty="0">
                <a:solidFill>
                  <a:srgbClr val="002060"/>
                </a:solidFill>
                <a:latin typeface="Calibri" panose="020F0502020204030204" pitchFamily="34" charset="0"/>
              </a:rPr>
              <a:t>decrease in collected </a:t>
            </a:r>
            <a:r>
              <a:rPr lang="en-US" sz="1400" dirty="0" smtClean="0">
                <a:solidFill>
                  <a:srgbClr val="002060"/>
                </a:solidFill>
                <a:latin typeface="Calibri" panose="020F0502020204030204" pitchFamily="34" charset="0"/>
              </a:rPr>
              <a:t>premiums.</a:t>
            </a:r>
            <a:endParaRPr lang="en-US" sz="1400" dirty="0">
              <a:solidFill>
                <a:schemeClr val="accent2">
                  <a:lumMod val="25000"/>
                </a:schemeClr>
              </a:solidFill>
              <a:latin typeface="Calibri" panose="020F0502020204030204" pitchFamily="34" charset="0"/>
            </a:endParaRPr>
          </a:p>
        </p:txBody>
      </p:sp>
    </p:spTree>
    <p:extLst>
      <p:ext uri="{BB962C8B-B14F-4D97-AF65-F5344CB8AC3E}">
        <p14:creationId xmlns:p14="http://schemas.microsoft.com/office/powerpoint/2010/main" xmlns="" val="1365153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10000"/>
          </a:schemeClr>
        </a:solidFill>
        <a:effectLst/>
      </p:bgPr>
    </p:bg>
    <p:spTree>
      <p:nvGrpSpPr>
        <p:cNvPr id="1" name=""/>
        <p:cNvGrpSpPr/>
        <p:nvPr/>
      </p:nvGrpSpPr>
      <p:grpSpPr>
        <a:xfrm>
          <a:off x="0" y="0"/>
          <a:ext cx="0" cy="0"/>
          <a:chOff x="0" y="0"/>
          <a:chExt cx="0" cy="0"/>
        </a:xfrm>
      </p:grpSpPr>
      <p:sp>
        <p:nvSpPr>
          <p:cNvPr id="16" name="Rectangle 15"/>
          <p:cNvSpPr/>
          <p:nvPr/>
        </p:nvSpPr>
        <p:spPr>
          <a:xfrm>
            <a:off x="1447800" y="572055"/>
            <a:ext cx="1484124" cy="369332"/>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az-Latn-AZ" dirty="0" smtClean="0">
                <a:solidFill>
                  <a:schemeClr val="bg1"/>
                </a:solidFill>
              </a:rPr>
              <a:t>STATISTICS</a:t>
            </a:r>
            <a:endParaRPr lang="en-US" dirty="0">
              <a:solidFill>
                <a:schemeClr val="bg1"/>
              </a:solidFill>
            </a:endParaRPr>
          </a:p>
        </p:txBody>
      </p:sp>
      <p:cxnSp>
        <p:nvCxnSpPr>
          <p:cNvPr id="17" name="Elbow Connector 1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graphicFrame>
        <p:nvGraphicFramePr>
          <p:cNvPr id="6" name="Table 5"/>
          <p:cNvGraphicFramePr>
            <a:graphicFrameLocks noGrp="1"/>
          </p:cNvGraphicFramePr>
          <p:nvPr>
            <p:extLst>
              <p:ext uri="{D42A27DB-BD31-4B8C-83A1-F6EECF244321}">
                <p14:modId xmlns:p14="http://schemas.microsoft.com/office/powerpoint/2010/main" xmlns="" val="759295810"/>
              </p:ext>
            </p:extLst>
          </p:nvPr>
        </p:nvGraphicFramePr>
        <p:xfrm>
          <a:off x="381000" y="1981200"/>
          <a:ext cx="8424936" cy="2092608"/>
        </p:xfrm>
        <a:graphic>
          <a:graphicData uri="http://schemas.openxmlformats.org/drawingml/2006/table">
            <a:tbl>
              <a:tblPr firstRow="1" bandRow="1">
                <a:tableStyleId>{5C22544A-7EE6-4342-B048-85BDC9FD1C3A}</a:tableStyleId>
              </a:tblPr>
              <a:tblGrid>
                <a:gridCol w="2090707"/>
                <a:gridCol w="2177906"/>
                <a:gridCol w="1785881"/>
                <a:gridCol w="2370442"/>
              </a:tblGrid>
              <a:tr h="685800">
                <a:tc>
                  <a:txBody>
                    <a:bodyPr/>
                    <a:lstStyle/>
                    <a:p>
                      <a:pPr algn="ctr"/>
                      <a:endParaRPr lang="en-US" sz="1400" b="1" dirty="0" smtClean="0">
                        <a:solidFill>
                          <a:srgbClr val="00B050"/>
                        </a:solidFill>
                        <a:latin typeface="Arial" pitchFamily="34" charset="0"/>
                        <a:cs typeface="Arial" pitchFamily="34" charset="0"/>
                      </a:endParaRPr>
                    </a:p>
                  </a:txBody>
                  <a:tcPr anchor="ctr">
                    <a:solidFill>
                      <a:schemeClr val="accent2">
                        <a:lumMod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kern="1200" dirty="0" smtClean="0">
                          <a:solidFill>
                            <a:schemeClr val="bg1"/>
                          </a:solidFill>
                          <a:effectLst/>
                          <a:latin typeface="+mn-lt"/>
                          <a:ea typeface="+mn-ea"/>
                          <a:cs typeface="+mn-cs"/>
                        </a:rPr>
                        <a:t>Damage to health</a:t>
                      </a:r>
                    </a:p>
                  </a:txBody>
                  <a:tcPr anchor="ctr">
                    <a:solidFill>
                      <a:schemeClr val="accent2">
                        <a:lumMod val="2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kern="1200" dirty="0" smtClean="0">
                          <a:solidFill>
                            <a:schemeClr val="bg1"/>
                          </a:solidFill>
                          <a:effectLst/>
                          <a:latin typeface="+mn-lt"/>
                          <a:ea typeface="+mn-ea"/>
                          <a:cs typeface="+mn-cs"/>
                        </a:rPr>
                        <a:t>Death of the person</a:t>
                      </a:r>
                    </a:p>
                  </a:txBody>
                  <a:tcPr>
                    <a:solidFill>
                      <a:schemeClr val="accent2">
                        <a:lumMod val="25000"/>
                      </a:schemeClr>
                    </a:solidFill>
                  </a:tcPr>
                </a:tc>
                <a:tc>
                  <a:txBody>
                    <a:bodyPr/>
                    <a:lstStyle/>
                    <a:p>
                      <a:pPr algn="ctr"/>
                      <a:r>
                        <a:rPr lang="az-Latn-AZ" sz="1400" dirty="0" smtClean="0">
                          <a:solidFill>
                            <a:schemeClr val="bg1"/>
                          </a:solidFill>
                        </a:rPr>
                        <a:t>TOTAL</a:t>
                      </a:r>
                      <a:endParaRPr lang="en-US" sz="1400" b="1" dirty="0">
                        <a:solidFill>
                          <a:schemeClr val="bg1"/>
                        </a:solidFill>
                        <a:latin typeface="Arial" pitchFamily="34" charset="0"/>
                        <a:cs typeface="Arial" pitchFamily="34" charset="0"/>
                      </a:endParaRPr>
                    </a:p>
                  </a:txBody>
                  <a:tcPr anchor="ctr">
                    <a:solidFill>
                      <a:schemeClr val="accent2">
                        <a:lumMod val="25000"/>
                      </a:schemeClr>
                    </a:solidFill>
                  </a:tcPr>
                </a:tc>
              </a:tr>
              <a:tr h="7034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Count</a:t>
                      </a:r>
                      <a:endParaRPr lang="ru-RU" sz="1400" b="1" dirty="0" smtClean="0">
                        <a:solidFill>
                          <a:schemeClr val="bg1"/>
                        </a:solidFill>
                        <a:latin typeface="Arial" pitchFamily="34" charset="0"/>
                        <a:cs typeface="Arial" pitchFamily="34" charset="0"/>
                      </a:endParaRPr>
                    </a:p>
                  </a:txBody>
                  <a:tcPr anchor="ctr">
                    <a:solidFill>
                      <a:schemeClr val="accent2">
                        <a:lumMod val="50000"/>
                      </a:schemeClr>
                    </a:solidFill>
                  </a:tcPr>
                </a:tc>
                <a:tc>
                  <a:txBody>
                    <a:bodyPr/>
                    <a:lstStyle/>
                    <a:p>
                      <a:pPr algn="ctr"/>
                      <a:r>
                        <a:rPr lang="en-US" sz="1400" b="1" dirty="0" smtClean="0">
                          <a:solidFill>
                            <a:schemeClr val="bg1"/>
                          </a:solidFill>
                        </a:rPr>
                        <a:t>17</a:t>
                      </a:r>
                      <a:endParaRPr lang="en-US" sz="1400" b="1" dirty="0">
                        <a:solidFill>
                          <a:schemeClr val="bg1"/>
                        </a:solidFill>
                        <a:latin typeface="Arial" pitchFamily="34" charset="0"/>
                        <a:cs typeface="Arial" pitchFamily="34" charset="0"/>
                      </a:endParaRPr>
                    </a:p>
                  </a:txBody>
                  <a:tcPr anchor="ctr">
                    <a:solidFill>
                      <a:schemeClr val="accent2">
                        <a:lumMod val="50000"/>
                      </a:schemeClr>
                    </a:solidFill>
                  </a:tcPr>
                </a:tc>
                <a:tc>
                  <a:txBody>
                    <a:bodyPr/>
                    <a:lstStyle/>
                    <a:p>
                      <a:pPr marL="0" algn="ctr" defTabSz="914400" rtl="0" eaLnBrk="1" latinLnBrk="0" hangingPunct="1">
                        <a:lnSpc>
                          <a:spcPct val="115000"/>
                        </a:lnSpc>
                        <a:spcAft>
                          <a:spcPts val="0"/>
                        </a:spcAft>
                      </a:pPr>
                      <a:r>
                        <a:rPr lang="en-US" sz="1400" b="1" kern="1200" dirty="0" smtClean="0">
                          <a:solidFill>
                            <a:schemeClr val="bg1"/>
                          </a:solidFill>
                          <a:latin typeface="+mn-lt"/>
                          <a:ea typeface="+mn-ea"/>
                          <a:cs typeface="+mn-cs"/>
                        </a:rPr>
                        <a:t> 7</a:t>
                      </a:r>
                      <a:endParaRPr lang="en-US" sz="1400" b="1" kern="1200" dirty="0">
                        <a:solidFill>
                          <a:schemeClr val="bg1"/>
                        </a:solidFill>
                        <a:latin typeface="+mn-lt"/>
                        <a:ea typeface="+mn-ea"/>
                        <a:cs typeface="+mn-cs"/>
                      </a:endParaRPr>
                    </a:p>
                  </a:txBody>
                  <a:tcPr anchor="ctr">
                    <a:solidFill>
                      <a:schemeClr val="accent2">
                        <a:lumMod val="50000"/>
                      </a:schemeClr>
                    </a:solidFill>
                  </a:tcPr>
                </a:tc>
                <a:tc>
                  <a:txBody>
                    <a:bodyPr/>
                    <a:lstStyle/>
                    <a:p>
                      <a:pPr marL="0" algn="ctr" defTabSz="914400" rtl="0" eaLnBrk="1" latinLnBrk="0" hangingPunct="1"/>
                      <a:r>
                        <a:rPr lang="en-US" sz="1400" b="1" kern="1200" dirty="0" smtClean="0">
                          <a:solidFill>
                            <a:schemeClr val="bg1"/>
                          </a:solidFill>
                          <a:latin typeface="+mn-lt"/>
                          <a:ea typeface="+mn-ea"/>
                          <a:cs typeface="+mn-cs"/>
                        </a:rPr>
                        <a:t>24</a:t>
                      </a:r>
                      <a:endParaRPr lang="en-US" sz="1400" b="1" kern="1200" dirty="0">
                        <a:solidFill>
                          <a:schemeClr val="bg1"/>
                        </a:solidFill>
                        <a:latin typeface="+mn-lt"/>
                        <a:ea typeface="+mn-ea"/>
                        <a:cs typeface="+mn-cs"/>
                      </a:endParaRPr>
                    </a:p>
                  </a:txBody>
                  <a:tcPr anchor="ctr">
                    <a:solidFill>
                      <a:schemeClr val="accent2">
                        <a:lumMod val="50000"/>
                      </a:schemeClr>
                    </a:solidFill>
                  </a:tcPr>
                </a:tc>
              </a:tr>
              <a:tr h="7034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z-Latn-AZ" sz="1400" b="1" kern="1200" dirty="0" smtClean="0">
                          <a:solidFill>
                            <a:srgbClr val="002060"/>
                          </a:solidFill>
                          <a:latin typeface="+mn-lt"/>
                          <a:ea typeface="+mn-ea"/>
                          <a:cs typeface="+mn-cs"/>
                        </a:rPr>
                        <a:t>A</a:t>
                      </a:r>
                      <a:r>
                        <a:rPr lang="en-US" sz="1400" b="1" kern="1200" dirty="0" smtClean="0">
                          <a:solidFill>
                            <a:srgbClr val="002060"/>
                          </a:solidFill>
                          <a:latin typeface="+mn-lt"/>
                          <a:ea typeface="+mn-ea"/>
                          <a:cs typeface="+mn-cs"/>
                        </a:rPr>
                        <a:t>mount</a:t>
                      </a:r>
                      <a:endParaRPr lang="ru-RU" sz="1400" b="1" kern="1200" dirty="0" smtClean="0">
                        <a:solidFill>
                          <a:srgbClr val="002060"/>
                        </a:solidFill>
                        <a:latin typeface="+mn-lt"/>
                        <a:ea typeface="+mn-ea"/>
                        <a:cs typeface="+mn-cs"/>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2060"/>
                          </a:solidFill>
                        </a:rPr>
                        <a:t>20</a:t>
                      </a:r>
                      <a:r>
                        <a:rPr lang="az-Latn-AZ" sz="1400" b="1" dirty="0" smtClean="0">
                          <a:solidFill>
                            <a:srgbClr val="002060"/>
                          </a:solidFill>
                        </a:rPr>
                        <a:t>,</a:t>
                      </a:r>
                      <a:r>
                        <a:rPr lang="en-US" sz="1400" b="1" dirty="0" smtClean="0">
                          <a:solidFill>
                            <a:srgbClr val="002060"/>
                          </a:solidFill>
                        </a:rPr>
                        <a:t>191.5 AZN</a:t>
                      </a:r>
                      <a:endParaRPr lang="en-US" sz="1400" b="1" dirty="0" smtClean="0">
                        <a:solidFill>
                          <a:srgbClr val="002060"/>
                        </a:solidFill>
                        <a:latin typeface="Arial" pitchFamily="34" charset="0"/>
                        <a:cs typeface="Arial"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rgbClr val="002060"/>
                          </a:solidFill>
                        </a:rPr>
                        <a:t>34</a:t>
                      </a:r>
                      <a:r>
                        <a:rPr lang="az-Latn-AZ" sz="1400" b="1" dirty="0" smtClean="0">
                          <a:solidFill>
                            <a:srgbClr val="002060"/>
                          </a:solidFill>
                        </a:rPr>
                        <a:t>,</a:t>
                      </a:r>
                      <a:r>
                        <a:rPr lang="en-US" sz="1400" b="1" dirty="0" smtClean="0">
                          <a:solidFill>
                            <a:srgbClr val="002060"/>
                          </a:solidFill>
                        </a:rPr>
                        <a:t>2</a:t>
                      </a:r>
                      <a:r>
                        <a:rPr lang="az-Latn-AZ" sz="1400" b="1" dirty="0" smtClean="0">
                          <a:solidFill>
                            <a:srgbClr val="002060"/>
                          </a:solidFill>
                        </a:rPr>
                        <a:t>00 AZN</a:t>
                      </a:r>
                      <a:endParaRPr lang="en-US" sz="1400" b="1" dirty="0" smtClean="0">
                        <a:solidFill>
                          <a:srgbClr val="002060"/>
                        </a:solidFill>
                        <a:latin typeface="Arial" pitchFamily="34" charset="0"/>
                        <a:cs typeface="Arial"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dirty="0" smtClean="0">
                          <a:solidFill>
                            <a:srgbClr val="002060"/>
                          </a:solidFill>
                          <a:effectLst/>
                        </a:rPr>
                        <a:t>54</a:t>
                      </a:r>
                      <a:r>
                        <a:rPr lang="az-Latn-AZ" sz="1400" b="1" u="none" strike="noStrike" dirty="0" smtClean="0">
                          <a:solidFill>
                            <a:srgbClr val="002060"/>
                          </a:solidFill>
                          <a:effectLst/>
                        </a:rPr>
                        <a:t>,</a:t>
                      </a:r>
                      <a:r>
                        <a:rPr lang="en-US" sz="1400" b="1" u="none" strike="noStrike" dirty="0" smtClean="0">
                          <a:solidFill>
                            <a:srgbClr val="002060"/>
                          </a:solidFill>
                          <a:effectLst/>
                        </a:rPr>
                        <a:t>391.5 </a:t>
                      </a:r>
                      <a:r>
                        <a:rPr lang="az-Latn-AZ" sz="1400" b="1" dirty="0" smtClean="0">
                          <a:solidFill>
                            <a:srgbClr val="002060"/>
                          </a:solidFill>
                        </a:rPr>
                        <a:t>AZN</a:t>
                      </a:r>
                      <a:endParaRPr lang="en-US" sz="1400" b="1" dirty="0" smtClean="0">
                        <a:solidFill>
                          <a:srgbClr val="002060"/>
                        </a:solidFill>
                        <a:latin typeface="Arial" pitchFamily="34" charset="0"/>
                        <a:cs typeface="Arial" pitchFamily="34" charset="0"/>
                      </a:endParaRPr>
                    </a:p>
                  </a:txBody>
                  <a:tcPr anchor="ctr"/>
                </a:tc>
              </a:tr>
            </a:tbl>
          </a:graphicData>
        </a:graphic>
      </p:graphicFrame>
      <p:sp>
        <p:nvSpPr>
          <p:cNvPr id="2" name="Rectangle 1"/>
          <p:cNvSpPr/>
          <p:nvPr/>
        </p:nvSpPr>
        <p:spPr>
          <a:xfrm>
            <a:off x="438150" y="1390055"/>
            <a:ext cx="6858000" cy="369332"/>
          </a:xfrm>
          <a:prstGeom prst="rect">
            <a:avLst/>
          </a:prstGeom>
        </p:spPr>
        <p:txBody>
          <a:bodyPr wrap="square">
            <a:spAutoFit/>
          </a:bodyPr>
          <a:lstStyle/>
          <a:p>
            <a:r>
              <a:rPr lang="az-Latn-AZ" dirty="0">
                <a:solidFill>
                  <a:schemeClr val="accent2">
                    <a:lumMod val="50000"/>
                  </a:schemeClr>
                </a:solidFill>
                <a:latin typeface="Calibri" panose="020F0502020204030204" pitchFamily="34" charset="0"/>
              </a:rPr>
              <a:t>2013- COMPENSATION PAYMENTS  PAID  BY CIB</a:t>
            </a:r>
          </a:p>
        </p:txBody>
      </p:sp>
      <p:sp>
        <p:nvSpPr>
          <p:cNvPr id="4" name="Rectangle 3"/>
          <p:cNvSpPr/>
          <p:nvPr/>
        </p:nvSpPr>
        <p:spPr>
          <a:xfrm>
            <a:off x="516001" y="4507275"/>
            <a:ext cx="8185511" cy="1295868"/>
          </a:xfrm>
          <a:prstGeom prst="rect">
            <a:avLst/>
          </a:prstGeom>
        </p:spPr>
        <p:txBody>
          <a:bodyPr wrap="none">
            <a:spAutoFit/>
          </a:bodyPr>
          <a:lstStyle/>
          <a:p>
            <a:pPr>
              <a:lnSpc>
                <a:spcPct val="150000"/>
              </a:lnSpc>
            </a:pPr>
            <a:r>
              <a:rPr lang="en-US" dirty="0">
                <a:solidFill>
                  <a:srgbClr val="002060"/>
                </a:solidFill>
                <a:latin typeface="Calibri" panose="020F0502020204030204" pitchFamily="34" charset="0"/>
              </a:rPr>
              <a:t>In 2012- compensation payments in the amount of  5,000 </a:t>
            </a:r>
            <a:r>
              <a:rPr lang="en-US" dirty="0" err="1">
                <a:solidFill>
                  <a:srgbClr val="002060"/>
                </a:solidFill>
                <a:latin typeface="Calibri" panose="020F0502020204030204" pitchFamily="34" charset="0"/>
              </a:rPr>
              <a:t>manats</a:t>
            </a:r>
            <a:r>
              <a:rPr lang="en-US" dirty="0">
                <a:solidFill>
                  <a:srgbClr val="002060"/>
                </a:solidFill>
                <a:latin typeface="Calibri" panose="020F0502020204030204" pitchFamily="34" charset="0"/>
              </a:rPr>
              <a:t> were made by CIB</a:t>
            </a:r>
          </a:p>
          <a:p>
            <a:pPr>
              <a:lnSpc>
                <a:spcPct val="150000"/>
              </a:lnSpc>
            </a:pPr>
            <a:r>
              <a:rPr lang="en-US" dirty="0">
                <a:solidFill>
                  <a:srgbClr val="002060"/>
                </a:solidFill>
                <a:latin typeface="Calibri" panose="020F0502020204030204" pitchFamily="34" charset="0"/>
              </a:rPr>
              <a:t>During January-May 2014  total of  49,510 </a:t>
            </a:r>
            <a:r>
              <a:rPr lang="en-US" dirty="0" err="1">
                <a:solidFill>
                  <a:srgbClr val="002060"/>
                </a:solidFill>
                <a:latin typeface="Calibri" panose="020F0502020204030204" pitchFamily="34" charset="0"/>
              </a:rPr>
              <a:t>manats</a:t>
            </a:r>
            <a:r>
              <a:rPr lang="en-US" dirty="0">
                <a:solidFill>
                  <a:srgbClr val="002060"/>
                </a:solidFill>
                <a:latin typeface="Calibri" panose="020F0502020204030204" pitchFamily="34" charset="0"/>
              </a:rPr>
              <a:t> were paid as compensation by CIB.</a:t>
            </a:r>
          </a:p>
          <a:p>
            <a:pPr>
              <a:lnSpc>
                <a:spcPct val="150000"/>
              </a:lnSpc>
            </a:pPr>
            <a:r>
              <a:rPr lang="en-US" dirty="0">
                <a:solidFill>
                  <a:srgbClr val="002060"/>
                </a:solidFill>
                <a:latin typeface="Calibri" panose="020F0502020204030204" pitchFamily="34" charset="0"/>
              </a:rPr>
              <a:t>As you can see the years pass the amount of compensation payments are increasing. </a:t>
            </a:r>
          </a:p>
        </p:txBody>
      </p:sp>
    </p:spTree>
    <p:extLst>
      <p:ext uri="{BB962C8B-B14F-4D97-AF65-F5344CB8AC3E}">
        <p14:creationId xmlns:p14="http://schemas.microsoft.com/office/powerpoint/2010/main" xmlns="" val="1002193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alpha val="10000"/>
          </a:schemeClr>
        </a:solidFill>
        <a:effectLst/>
      </p:bgPr>
    </p:bg>
    <p:spTree>
      <p:nvGrpSpPr>
        <p:cNvPr id="1" name=""/>
        <p:cNvGrpSpPr/>
        <p:nvPr/>
      </p:nvGrpSpPr>
      <p:grpSpPr>
        <a:xfrm>
          <a:off x="0" y="0"/>
          <a:ext cx="0" cy="0"/>
          <a:chOff x="0" y="0"/>
          <a:chExt cx="0" cy="0"/>
        </a:xfrm>
      </p:grpSpPr>
      <p:sp>
        <p:nvSpPr>
          <p:cNvPr id="16" name="Rectangle 15"/>
          <p:cNvSpPr/>
          <p:nvPr/>
        </p:nvSpPr>
        <p:spPr>
          <a:xfrm>
            <a:off x="1447800" y="572055"/>
            <a:ext cx="1484124" cy="369332"/>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az-Latn-AZ" dirty="0" smtClean="0">
                <a:solidFill>
                  <a:schemeClr val="bg1"/>
                </a:solidFill>
              </a:rPr>
              <a:t>STATISTICS</a:t>
            </a:r>
            <a:endParaRPr lang="en-US" dirty="0">
              <a:solidFill>
                <a:schemeClr val="bg1"/>
              </a:solidFill>
            </a:endParaRPr>
          </a:p>
        </p:txBody>
      </p:sp>
      <p:cxnSp>
        <p:nvCxnSpPr>
          <p:cNvPr id="17" name="Elbow Connector 1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369606" y="3581400"/>
            <a:ext cx="8229600" cy="707886"/>
          </a:xfrm>
          <a:prstGeom prst="rect">
            <a:avLst/>
          </a:prstGeom>
        </p:spPr>
        <p:txBody>
          <a:bodyPr wrap="square">
            <a:spAutoFit/>
          </a:bodyPr>
          <a:lstStyle/>
          <a:p>
            <a:r>
              <a:rPr lang="en-US" sz="1600" dirty="0">
                <a:solidFill>
                  <a:srgbClr val="002060"/>
                </a:solidFill>
                <a:latin typeface="Calibri" panose="020F0502020204030204" pitchFamily="34" charset="0"/>
              </a:rPr>
              <a:t>During first 5 month total 11 million </a:t>
            </a:r>
            <a:r>
              <a:rPr lang="en-US" sz="1600" dirty="0" err="1">
                <a:solidFill>
                  <a:srgbClr val="002060"/>
                </a:solidFill>
                <a:latin typeface="Calibri" panose="020F0502020204030204" pitchFamily="34" charset="0"/>
              </a:rPr>
              <a:t>manats</a:t>
            </a:r>
            <a:r>
              <a:rPr lang="en-US" sz="1600" dirty="0">
                <a:solidFill>
                  <a:srgbClr val="002060"/>
                </a:solidFill>
                <a:latin typeface="Calibri" panose="020F0502020204030204" pitchFamily="34" charset="0"/>
              </a:rPr>
              <a:t> were paid for CMTPL. </a:t>
            </a:r>
            <a:endParaRPr lang="en-US" sz="1600" dirty="0" smtClean="0">
              <a:solidFill>
                <a:srgbClr val="002060"/>
              </a:solidFill>
              <a:latin typeface="Calibri" panose="020F0502020204030204" pitchFamily="34" charset="0"/>
            </a:endParaRPr>
          </a:p>
          <a:p>
            <a:endParaRPr lang="en-US" sz="1000" dirty="0" smtClean="0">
              <a:solidFill>
                <a:srgbClr val="002060"/>
              </a:solidFill>
              <a:latin typeface="Calibri" panose="020F0502020204030204" pitchFamily="34" charset="0"/>
            </a:endParaRPr>
          </a:p>
          <a:p>
            <a:r>
              <a:rPr lang="en-US" sz="1400" dirty="0">
                <a:solidFill>
                  <a:srgbClr val="002060"/>
                </a:solidFill>
                <a:latin typeface="Calibri" panose="020F0502020204030204" pitchFamily="34" charset="0"/>
              </a:rPr>
              <a:t>In comparison </a:t>
            </a:r>
            <a:r>
              <a:rPr lang="en-US" sz="1400" dirty="0" smtClean="0">
                <a:solidFill>
                  <a:srgbClr val="002060"/>
                </a:solidFill>
                <a:latin typeface="Calibri" panose="020F0502020204030204" pitchFamily="34" charset="0"/>
              </a:rPr>
              <a:t>with 5 </a:t>
            </a:r>
            <a:r>
              <a:rPr lang="en-US" sz="1400" dirty="0">
                <a:solidFill>
                  <a:srgbClr val="002060"/>
                </a:solidFill>
                <a:latin typeface="Calibri" panose="020F0502020204030204" pitchFamily="34" charset="0"/>
              </a:rPr>
              <a:t>month of 2013 and </a:t>
            </a:r>
            <a:r>
              <a:rPr lang="en-US" sz="1400" dirty="0" smtClean="0">
                <a:solidFill>
                  <a:srgbClr val="002060"/>
                </a:solidFill>
                <a:latin typeface="Calibri" panose="020F0502020204030204" pitchFamily="34" charset="0"/>
              </a:rPr>
              <a:t>2014 it was observed </a:t>
            </a:r>
            <a:r>
              <a:rPr lang="en-US" sz="1400" dirty="0">
                <a:solidFill>
                  <a:srgbClr val="002060"/>
                </a:solidFill>
                <a:latin typeface="Calibri" panose="020F0502020204030204" pitchFamily="34" charset="0"/>
              </a:rPr>
              <a:t>increase of 20</a:t>
            </a:r>
            <a:r>
              <a:rPr lang="en-US" sz="1400" dirty="0" smtClean="0">
                <a:solidFill>
                  <a:srgbClr val="002060"/>
                </a:solidFill>
                <a:latin typeface="Calibri" panose="020F0502020204030204" pitchFamily="34" charset="0"/>
              </a:rPr>
              <a:t>% in the amount of payments</a:t>
            </a:r>
            <a:endParaRPr lang="en-US" sz="1400" dirty="0">
              <a:solidFill>
                <a:srgbClr val="002060"/>
              </a:solidFill>
              <a:latin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4211216150"/>
              </p:ext>
            </p:extLst>
          </p:nvPr>
        </p:nvGraphicFramePr>
        <p:xfrm>
          <a:off x="380999" y="1219200"/>
          <a:ext cx="8382001" cy="2209799"/>
        </p:xfrm>
        <a:graphic>
          <a:graphicData uri="http://schemas.openxmlformats.org/drawingml/2006/table">
            <a:tbl>
              <a:tblPr>
                <a:tableStyleId>{5C22544A-7EE6-4342-B048-85BDC9FD1C3A}</a:tableStyleId>
              </a:tblPr>
              <a:tblGrid>
                <a:gridCol w="516427"/>
                <a:gridCol w="715052"/>
                <a:gridCol w="1112303"/>
                <a:gridCol w="635602"/>
                <a:gridCol w="873953"/>
                <a:gridCol w="715052"/>
                <a:gridCol w="747519"/>
                <a:gridCol w="529359"/>
                <a:gridCol w="629928"/>
                <a:gridCol w="664769"/>
                <a:gridCol w="1242037"/>
              </a:tblGrid>
              <a:tr h="449780">
                <a:tc>
                  <a:txBody>
                    <a:bodyPr/>
                    <a:lstStyle/>
                    <a:p>
                      <a:pPr algn="ctr">
                        <a:lnSpc>
                          <a:spcPct val="115000"/>
                        </a:lnSpc>
                      </a:pPr>
                      <a:endParaRPr lang="en-US" sz="1100" dirty="0">
                        <a:solidFill>
                          <a:schemeClr val="bg1"/>
                        </a:solidFill>
                        <a:effectLst/>
                        <a:latin typeface="Calibri" panose="020F0502020204030204" pitchFamily="34" charset="0"/>
                      </a:endParaRPr>
                    </a:p>
                  </a:txBody>
                  <a:tcPr marL="9525" marR="9525" marT="9525" marB="0" anchor="ctr">
                    <a:solidFill>
                      <a:schemeClr val="accent3">
                        <a:lumMod val="75000"/>
                      </a:schemeClr>
                    </a:solidFill>
                  </a:tcPr>
                </a:tc>
                <a:tc gridSpan="2">
                  <a:txBody>
                    <a:bodyPr/>
                    <a:lstStyle/>
                    <a:p>
                      <a:pPr algn="ctr">
                        <a:lnSpc>
                          <a:spcPct val="115000"/>
                        </a:lnSpc>
                        <a:spcAft>
                          <a:spcPts val="1000"/>
                        </a:spcAft>
                      </a:pPr>
                      <a:r>
                        <a:rPr lang="en-US" sz="1100" b="1" dirty="0">
                          <a:solidFill>
                            <a:schemeClr val="bg1"/>
                          </a:solidFill>
                          <a:effectLst/>
                          <a:latin typeface="Calibri" panose="020F0502020204030204" pitchFamily="34" charset="0"/>
                        </a:rPr>
                        <a:t>Damage to</a:t>
                      </a:r>
                      <a:br>
                        <a:rPr lang="en-US" sz="1100" b="1" dirty="0">
                          <a:solidFill>
                            <a:schemeClr val="bg1"/>
                          </a:solidFill>
                          <a:effectLst/>
                          <a:latin typeface="Calibri" panose="020F0502020204030204" pitchFamily="34" charset="0"/>
                        </a:rPr>
                      </a:br>
                      <a:r>
                        <a:rPr lang="en-US" sz="1100" b="1" dirty="0">
                          <a:solidFill>
                            <a:schemeClr val="bg1"/>
                          </a:solidFill>
                          <a:effectLst/>
                          <a:latin typeface="Calibri" panose="020F0502020204030204" pitchFamily="34" charset="0"/>
                        </a:rPr>
                        <a:t> vehicles</a:t>
                      </a:r>
                      <a:endParaRPr lang="en-US" sz="1100" b="1"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hMerge="1">
                  <a:txBody>
                    <a:bodyPr/>
                    <a:lstStyle/>
                    <a:p>
                      <a:endParaRPr lang="en-US"/>
                    </a:p>
                  </a:txBody>
                  <a:tcPr/>
                </a:tc>
                <a:tc gridSpan="2">
                  <a:txBody>
                    <a:bodyPr/>
                    <a:lstStyle/>
                    <a:p>
                      <a:pPr algn="ctr">
                        <a:lnSpc>
                          <a:spcPct val="115000"/>
                        </a:lnSpc>
                        <a:spcAft>
                          <a:spcPts val="1000"/>
                        </a:spcAft>
                      </a:pPr>
                      <a:r>
                        <a:rPr lang="en-US" sz="1100" b="1" dirty="0">
                          <a:solidFill>
                            <a:schemeClr val="bg1"/>
                          </a:solidFill>
                          <a:effectLst/>
                          <a:latin typeface="Calibri" panose="020F0502020204030204" pitchFamily="34" charset="0"/>
                        </a:rPr>
                        <a:t>Damage to </a:t>
                      </a:r>
                      <a:br>
                        <a:rPr lang="en-US" sz="1100" b="1" dirty="0">
                          <a:solidFill>
                            <a:schemeClr val="bg1"/>
                          </a:solidFill>
                          <a:effectLst/>
                          <a:latin typeface="Calibri" panose="020F0502020204030204" pitchFamily="34" charset="0"/>
                        </a:rPr>
                      </a:br>
                      <a:r>
                        <a:rPr lang="en-US" sz="1100" b="1" dirty="0">
                          <a:solidFill>
                            <a:schemeClr val="bg1"/>
                          </a:solidFill>
                          <a:effectLst/>
                          <a:latin typeface="Calibri" panose="020F0502020204030204" pitchFamily="34" charset="0"/>
                        </a:rPr>
                        <a:t>property</a:t>
                      </a:r>
                      <a:endParaRPr lang="en-US" sz="1100" b="1"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hMerge="1">
                  <a:txBody>
                    <a:bodyPr/>
                    <a:lstStyle/>
                    <a:p>
                      <a:endParaRPr lang="en-US"/>
                    </a:p>
                  </a:txBody>
                  <a:tcPr/>
                </a:tc>
                <a:tc gridSpan="2">
                  <a:txBody>
                    <a:bodyPr/>
                    <a:lstStyle/>
                    <a:p>
                      <a:pPr algn="ctr">
                        <a:lnSpc>
                          <a:spcPct val="115000"/>
                        </a:lnSpc>
                        <a:spcAft>
                          <a:spcPts val="1000"/>
                        </a:spcAft>
                      </a:pPr>
                      <a:r>
                        <a:rPr lang="en-US" sz="1100" b="1" dirty="0">
                          <a:solidFill>
                            <a:schemeClr val="bg1"/>
                          </a:solidFill>
                          <a:effectLst/>
                          <a:latin typeface="Calibri" panose="020F0502020204030204" pitchFamily="34" charset="0"/>
                        </a:rPr>
                        <a:t>Damage to </a:t>
                      </a:r>
                      <a:br>
                        <a:rPr lang="en-US" sz="1100" b="1" dirty="0">
                          <a:solidFill>
                            <a:schemeClr val="bg1"/>
                          </a:solidFill>
                          <a:effectLst/>
                          <a:latin typeface="Calibri" panose="020F0502020204030204" pitchFamily="34" charset="0"/>
                        </a:rPr>
                      </a:br>
                      <a:r>
                        <a:rPr lang="en-US" sz="1100" b="1" dirty="0">
                          <a:solidFill>
                            <a:schemeClr val="bg1"/>
                          </a:solidFill>
                          <a:effectLst/>
                          <a:latin typeface="Calibri" panose="020F0502020204030204" pitchFamily="34" charset="0"/>
                        </a:rPr>
                        <a:t>health</a:t>
                      </a:r>
                      <a:endParaRPr lang="en-US" sz="1100" b="1"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hMerge="1">
                  <a:txBody>
                    <a:bodyPr/>
                    <a:lstStyle/>
                    <a:p>
                      <a:endParaRPr lang="en-US"/>
                    </a:p>
                  </a:txBody>
                  <a:tcPr/>
                </a:tc>
                <a:tc gridSpan="2">
                  <a:txBody>
                    <a:bodyPr/>
                    <a:lstStyle/>
                    <a:p>
                      <a:pPr algn="ctr">
                        <a:lnSpc>
                          <a:spcPct val="115000"/>
                        </a:lnSpc>
                        <a:spcAft>
                          <a:spcPts val="1000"/>
                        </a:spcAft>
                      </a:pPr>
                      <a:r>
                        <a:rPr lang="en-US" sz="1100" b="1" dirty="0">
                          <a:solidFill>
                            <a:schemeClr val="bg1"/>
                          </a:solidFill>
                          <a:effectLst/>
                          <a:latin typeface="Calibri" panose="020F0502020204030204" pitchFamily="34" charset="0"/>
                        </a:rPr>
                        <a:t>Death of the person</a:t>
                      </a:r>
                      <a:endParaRPr lang="en-US" sz="1100" b="1"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hMerge="1">
                  <a:txBody>
                    <a:bodyPr/>
                    <a:lstStyle/>
                    <a:p>
                      <a:endParaRPr lang="en-US"/>
                    </a:p>
                  </a:txBody>
                  <a:tcPr/>
                </a:tc>
                <a:tc gridSpan="2">
                  <a:txBody>
                    <a:bodyPr/>
                    <a:lstStyle/>
                    <a:p>
                      <a:pPr algn="ctr">
                        <a:lnSpc>
                          <a:spcPct val="115000"/>
                        </a:lnSpc>
                        <a:spcAft>
                          <a:spcPts val="1000"/>
                        </a:spcAft>
                      </a:pPr>
                      <a:r>
                        <a:rPr lang="az-Latn-AZ" sz="1100" b="1" dirty="0">
                          <a:solidFill>
                            <a:schemeClr val="bg1"/>
                          </a:solidFill>
                          <a:effectLst/>
                          <a:latin typeface="Calibri" panose="020F0502020204030204" pitchFamily="34" charset="0"/>
                        </a:rPr>
                        <a:t>TOTAL</a:t>
                      </a:r>
                      <a:endParaRPr lang="en-US" sz="1100" b="1"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hMerge="1">
                  <a:txBody>
                    <a:bodyPr/>
                    <a:lstStyle/>
                    <a:p>
                      <a:endParaRPr lang="en-US"/>
                    </a:p>
                  </a:txBody>
                  <a:tcPr/>
                </a:tc>
              </a:tr>
              <a:tr h="619899">
                <a:tc rowSpan="2">
                  <a:txBody>
                    <a:bodyPr/>
                    <a:lstStyle/>
                    <a:p>
                      <a:pPr algn="ctr">
                        <a:lnSpc>
                          <a:spcPct val="115000"/>
                        </a:lnSpc>
                        <a:spcAft>
                          <a:spcPts val="1000"/>
                        </a:spcAft>
                      </a:pPr>
                      <a:r>
                        <a:rPr lang="en-US" sz="1100">
                          <a:solidFill>
                            <a:schemeClr val="bg1"/>
                          </a:solidFill>
                          <a:effectLst/>
                          <a:latin typeface="Calibri" panose="020F0502020204030204" pitchFamily="34" charset="0"/>
                        </a:rPr>
                        <a:t>2013 Year</a:t>
                      </a:r>
                      <a:endParaRPr lang="en-US" sz="110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Number</a:t>
                      </a:r>
                      <a:endParaRPr lang="en-US" sz="110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Amount   (AZN)</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Number</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Amount (AZN)</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Number</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Amount (AZN)</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Number</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Amount (AZN)</a:t>
                      </a:r>
                      <a:endParaRPr lang="en-US" sz="110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Number</a:t>
                      </a:r>
                      <a:endParaRPr lang="en-US" sz="110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Amount (AZN)</a:t>
                      </a:r>
                      <a:endParaRPr lang="en-US" sz="110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r>
              <a:tr h="407530">
                <a:tc vMerge="1">
                  <a:txBody>
                    <a:bodyPr/>
                    <a:lstStyle/>
                    <a:p>
                      <a:endParaRPr lang="en-US"/>
                    </a:p>
                  </a:txBody>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17,363</a:t>
                      </a:r>
                      <a:endParaRPr lang="en-US" sz="110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23,403,167</a:t>
                      </a:r>
                      <a:endParaRPr lang="en-US" sz="110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553</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822,079</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398</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443,934</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133</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661,000</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18,447</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b="1" dirty="0">
                          <a:solidFill>
                            <a:schemeClr val="bg1"/>
                          </a:solidFill>
                          <a:effectLst/>
                          <a:latin typeface="Calibri" panose="020F0502020204030204" pitchFamily="34" charset="0"/>
                        </a:rPr>
                        <a:t>25,330,180</a:t>
                      </a:r>
                      <a:endParaRPr lang="en-US" sz="1100" b="1"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r>
              <a:tr h="732590">
                <a:tc>
                  <a:txBody>
                    <a:bodyPr/>
                    <a:lstStyle/>
                    <a:p>
                      <a:pPr algn="ctr">
                        <a:lnSpc>
                          <a:spcPct val="115000"/>
                        </a:lnSpc>
                        <a:spcAft>
                          <a:spcPts val="1000"/>
                        </a:spcAft>
                      </a:pPr>
                      <a:r>
                        <a:rPr lang="en-US" sz="1100">
                          <a:solidFill>
                            <a:schemeClr val="bg1"/>
                          </a:solidFill>
                          <a:effectLst/>
                          <a:latin typeface="Calibri" panose="020F0502020204030204" pitchFamily="34" charset="0"/>
                        </a:rPr>
                        <a:t>2012 Year</a:t>
                      </a:r>
                      <a:endParaRPr lang="en-US" sz="110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4064</a:t>
                      </a:r>
                      <a:endParaRPr lang="en-US" sz="110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6, 489,472.47</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92</a:t>
                      </a:r>
                      <a:endParaRPr lang="en-US" sz="110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a:solidFill>
                            <a:schemeClr val="bg1"/>
                          </a:solidFill>
                          <a:effectLst/>
                          <a:latin typeface="Calibri" panose="020F0502020204030204" pitchFamily="34" charset="0"/>
                        </a:rPr>
                        <a:t>175,158.14 </a:t>
                      </a:r>
                      <a:endParaRPr lang="en-US" sz="110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24</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120,000</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47</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39,000</a:t>
                      </a:r>
                      <a:endParaRPr lang="en-US" sz="1100"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c>
                  <a:txBody>
                    <a:bodyPr/>
                    <a:lstStyle/>
                    <a:p>
                      <a:pPr algn="ctr">
                        <a:lnSpc>
                          <a:spcPct val="115000"/>
                        </a:lnSpc>
                        <a:spcAft>
                          <a:spcPts val="1000"/>
                        </a:spcAft>
                      </a:pPr>
                      <a:r>
                        <a:rPr lang="en-US" sz="1100" dirty="0">
                          <a:solidFill>
                            <a:schemeClr val="bg1"/>
                          </a:solidFill>
                          <a:effectLst/>
                          <a:latin typeface="Calibri" panose="020F0502020204030204" pitchFamily="34" charset="0"/>
                        </a:rPr>
                        <a:t>4227</a:t>
                      </a:r>
                      <a:endParaRPr lang="en-US" sz="1100" dirty="0">
                        <a:solidFill>
                          <a:schemeClr val="bg1"/>
                        </a:solidFill>
                        <a:effectLst/>
                        <a:latin typeface="Calibri" panose="020F0502020204030204" pitchFamily="34" charset="0"/>
                        <a:ea typeface="MS Mincho"/>
                        <a:cs typeface="Times New Roman"/>
                      </a:endParaRPr>
                    </a:p>
                  </a:txBody>
                  <a:tcPr marL="9525" marR="9525" marT="9525" marB="0" anchor="ctr">
                    <a:solidFill>
                      <a:schemeClr val="accent3">
                        <a:lumMod val="75000"/>
                      </a:schemeClr>
                    </a:solidFill>
                  </a:tcPr>
                </a:tc>
                <a:tc>
                  <a:txBody>
                    <a:bodyPr/>
                    <a:lstStyle/>
                    <a:p>
                      <a:pPr algn="ctr">
                        <a:lnSpc>
                          <a:spcPct val="115000"/>
                        </a:lnSpc>
                        <a:spcAft>
                          <a:spcPts val="1000"/>
                        </a:spcAft>
                      </a:pPr>
                      <a:r>
                        <a:rPr lang="en-US" sz="1100" b="1" dirty="0">
                          <a:solidFill>
                            <a:schemeClr val="bg1"/>
                          </a:solidFill>
                          <a:effectLst/>
                          <a:latin typeface="Calibri" panose="020F0502020204030204" pitchFamily="34" charset="0"/>
                        </a:rPr>
                        <a:t>6, 823, 630.61</a:t>
                      </a:r>
                      <a:endParaRPr lang="en-US" sz="1100" b="1" dirty="0">
                        <a:solidFill>
                          <a:schemeClr val="bg1"/>
                        </a:solidFill>
                        <a:effectLst/>
                        <a:latin typeface="Calibri" panose="020F0502020204030204" pitchFamily="34" charset="0"/>
                        <a:ea typeface="MS Mincho"/>
                        <a:cs typeface="Times New Roman"/>
                      </a:endParaRPr>
                    </a:p>
                  </a:txBody>
                  <a:tcPr marL="0" marR="0" marT="0" marB="0" anchor="ctr">
                    <a:solidFill>
                      <a:schemeClr val="accent3">
                        <a:lumMod val="75000"/>
                      </a:schemeClr>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xmlns="" val="1625343406"/>
              </p:ext>
            </p:extLst>
          </p:nvPr>
        </p:nvGraphicFramePr>
        <p:xfrm>
          <a:off x="349666" y="4399423"/>
          <a:ext cx="8534401" cy="2124424"/>
        </p:xfrm>
        <a:graphic>
          <a:graphicData uri="http://schemas.openxmlformats.org/drawingml/2006/table">
            <a:tbl>
              <a:tblPr firstRow="1" firstCol="1" bandRow="1">
                <a:tableStyleId>{5C22544A-7EE6-4342-B048-85BDC9FD1C3A}</a:tableStyleId>
              </a:tblPr>
              <a:tblGrid>
                <a:gridCol w="698987"/>
                <a:gridCol w="885006"/>
                <a:gridCol w="885006"/>
                <a:gridCol w="753243"/>
                <a:gridCol w="753243"/>
                <a:gridCol w="676439"/>
                <a:gridCol w="676439"/>
                <a:gridCol w="753243"/>
                <a:gridCol w="753243"/>
                <a:gridCol w="708951"/>
                <a:gridCol w="990601"/>
              </a:tblGrid>
              <a:tr h="490831">
                <a:tc rowSpan="2">
                  <a:txBody>
                    <a:bodyPr/>
                    <a:lstStyle/>
                    <a:p>
                      <a:pPr algn="ctr">
                        <a:lnSpc>
                          <a:spcPct val="115000"/>
                        </a:lnSpc>
                        <a:spcAft>
                          <a:spcPts val="0"/>
                        </a:spcAft>
                      </a:pPr>
                      <a:r>
                        <a:rPr lang="en-US" sz="1100" dirty="0">
                          <a:solidFill>
                            <a:schemeClr val="bg1"/>
                          </a:solidFill>
                          <a:effectLst/>
                        </a:rPr>
                        <a:t>Year</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gridSpan="2">
                  <a:txBody>
                    <a:bodyPr/>
                    <a:lstStyle/>
                    <a:p>
                      <a:pPr algn="ctr">
                        <a:lnSpc>
                          <a:spcPct val="115000"/>
                        </a:lnSpc>
                        <a:spcAft>
                          <a:spcPts val="0"/>
                        </a:spcAft>
                      </a:pPr>
                      <a:r>
                        <a:rPr lang="en-US" sz="1100" dirty="0">
                          <a:solidFill>
                            <a:schemeClr val="bg1"/>
                          </a:solidFill>
                          <a:effectLst/>
                        </a:rPr>
                        <a:t>Damage caused to vehicle</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hMerge="1">
                  <a:txBody>
                    <a:bodyPr/>
                    <a:lstStyle/>
                    <a:p>
                      <a:endParaRPr lang="en-US"/>
                    </a:p>
                  </a:txBody>
                  <a:tcPr/>
                </a:tc>
                <a:tc gridSpan="2">
                  <a:txBody>
                    <a:bodyPr/>
                    <a:lstStyle/>
                    <a:p>
                      <a:pPr algn="ctr">
                        <a:lnSpc>
                          <a:spcPct val="115000"/>
                        </a:lnSpc>
                        <a:spcAft>
                          <a:spcPts val="0"/>
                        </a:spcAft>
                      </a:pPr>
                      <a:r>
                        <a:rPr lang="en-US" sz="1100" dirty="0">
                          <a:solidFill>
                            <a:schemeClr val="bg1"/>
                          </a:solidFill>
                          <a:effectLst/>
                        </a:rPr>
                        <a:t>Damage caused to property</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hMerge="1">
                  <a:txBody>
                    <a:bodyPr/>
                    <a:lstStyle/>
                    <a:p>
                      <a:endParaRPr lang="en-US"/>
                    </a:p>
                  </a:txBody>
                  <a:tcPr/>
                </a:tc>
                <a:tc gridSpan="2">
                  <a:txBody>
                    <a:bodyPr/>
                    <a:lstStyle/>
                    <a:p>
                      <a:pPr algn="ctr">
                        <a:lnSpc>
                          <a:spcPct val="115000"/>
                        </a:lnSpc>
                        <a:spcAft>
                          <a:spcPts val="0"/>
                        </a:spcAft>
                      </a:pPr>
                      <a:r>
                        <a:rPr lang="en-US" sz="1100" dirty="0">
                          <a:solidFill>
                            <a:schemeClr val="bg1"/>
                          </a:solidFill>
                          <a:effectLst/>
                        </a:rPr>
                        <a:t>Damage caused to the health</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hMerge="1">
                  <a:txBody>
                    <a:bodyPr/>
                    <a:lstStyle/>
                    <a:p>
                      <a:endParaRPr lang="en-US"/>
                    </a:p>
                  </a:txBody>
                  <a:tcPr/>
                </a:tc>
                <a:tc gridSpan="2">
                  <a:txBody>
                    <a:bodyPr/>
                    <a:lstStyle/>
                    <a:p>
                      <a:pPr algn="ctr">
                        <a:lnSpc>
                          <a:spcPct val="115000"/>
                        </a:lnSpc>
                        <a:spcAft>
                          <a:spcPts val="0"/>
                        </a:spcAft>
                      </a:pPr>
                      <a:r>
                        <a:rPr lang="en-US" sz="1100" dirty="0">
                          <a:solidFill>
                            <a:schemeClr val="bg1"/>
                          </a:solidFill>
                          <a:effectLst/>
                        </a:rPr>
                        <a:t>Death</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hMerge="1">
                  <a:txBody>
                    <a:bodyPr/>
                    <a:lstStyle/>
                    <a:p>
                      <a:endParaRPr lang="en-US"/>
                    </a:p>
                  </a:txBody>
                  <a:tcPr/>
                </a:tc>
                <a:tc gridSpan="2">
                  <a:txBody>
                    <a:bodyPr/>
                    <a:lstStyle/>
                    <a:p>
                      <a:pPr algn="ctr">
                        <a:lnSpc>
                          <a:spcPct val="115000"/>
                        </a:lnSpc>
                        <a:spcAft>
                          <a:spcPts val="0"/>
                        </a:spcAft>
                      </a:pPr>
                      <a:r>
                        <a:rPr lang="en-US" sz="1100" dirty="0">
                          <a:solidFill>
                            <a:schemeClr val="bg1"/>
                          </a:solidFill>
                          <a:effectLst/>
                        </a:rPr>
                        <a:t>Total</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hMerge="1">
                  <a:txBody>
                    <a:bodyPr/>
                    <a:lstStyle/>
                    <a:p>
                      <a:endParaRPr lang="en-US"/>
                    </a:p>
                  </a:txBody>
                  <a:tcPr/>
                </a:tc>
              </a:tr>
              <a:tr h="441140">
                <a:tc vMerge="1">
                  <a:txBody>
                    <a:bodyPr/>
                    <a:lstStyle/>
                    <a:p>
                      <a:endParaRPr lang="en-US"/>
                    </a:p>
                  </a:txBody>
                  <a:tcPr/>
                </a:tc>
                <a:tc>
                  <a:txBody>
                    <a:bodyPr/>
                    <a:lstStyle/>
                    <a:p>
                      <a:pPr algn="ctr">
                        <a:lnSpc>
                          <a:spcPct val="115000"/>
                        </a:lnSpc>
                        <a:spcAft>
                          <a:spcPts val="0"/>
                        </a:spcAft>
                      </a:pPr>
                      <a:r>
                        <a:rPr lang="en-US" sz="1100" dirty="0">
                          <a:solidFill>
                            <a:schemeClr val="bg1"/>
                          </a:solidFill>
                          <a:effectLst/>
                        </a:rPr>
                        <a:t>Number</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smtClean="0">
                          <a:solidFill>
                            <a:schemeClr val="bg1"/>
                          </a:solidFill>
                          <a:effectLst/>
                        </a:rPr>
                        <a:t>Amount </a:t>
                      </a:r>
                      <a:r>
                        <a:rPr lang="en-US" sz="1100" dirty="0" smtClean="0">
                          <a:solidFill>
                            <a:schemeClr val="bg1"/>
                          </a:solidFill>
                          <a:effectLst/>
                          <a:latin typeface="Calibri" panose="020F0502020204030204" pitchFamily="34" charset="0"/>
                        </a:rPr>
                        <a:t>(AZN)</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Number</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smtClean="0">
                          <a:solidFill>
                            <a:schemeClr val="bg1"/>
                          </a:solidFill>
                          <a:effectLst/>
                        </a:rPr>
                        <a:t>Amount </a:t>
                      </a:r>
                      <a:r>
                        <a:rPr lang="en-US" sz="1100" dirty="0" smtClean="0">
                          <a:solidFill>
                            <a:schemeClr val="bg1"/>
                          </a:solidFill>
                          <a:effectLst/>
                          <a:latin typeface="Calibri" panose="020F0502020204030204" pitchFamily="34" charset="0"/>
                        </a:rPr>
                        <a:t>(AZN)</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a:solidFill>
                            <a:schemeClr val="bg1"/>
                          </a:solidFill>
                          <a:effectLst/>
                        </a:rPr>
                        <a:t>Number</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smtClean="0">
                          <a:solidFill>
                            <a:schemeClr val="bg1"/>
                          </a:solidFill>
                          <a:effectLst/>
                        </a:rPr>
                        <a:t>Amount </a:t>
                      </a:r>
                      <a:r>
                        <a:rPr lang="en-US" sz="1100" dirty="0" smtClean="0">
                          <a:solidFill>
                            <a:schemeClr val="bg1"/>
                          </a:solidFill>
                          <a:effectLst/>
                          <a:latin typeface="Calibri" panose="020F0502020204030204" pitchFamily="34" charset="0"/>
                        </a:rPr>
                        <a:t>(AZN)</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Number</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smtClean="0">
                          <a:solidFill>
                            <a:schemeClr val="bg1"/>
                          </a:solidFill>
                          <a:effectLst/>
                        </a:rPr>
                        <a:t>Amount </a:t>
                      </a:r>
                      <a:r>
                        <a:rPr lang="en-US" sz="1100" dirty="0" smtClean="0">
                          <a:solidFill>
                            <a:schemeClr val="bg1"/>
                          </a:solidFill>
                          <a:effectLst/>
                          <a:latin typeface="Calibri" panose="020F0502020204030204" pitchFamily="34" charset="0"/>
                        </a:rPr>
                        <a:t>(AZN)</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a:solidFill>
                            <a:schemeClr val="bg1"/>
                          </a:solidFill>
                          <a:effectLst/>
                        </a:rPr>
                        <a:t>Number</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smtClean="0">
                          <a:solidFill>
                            <a:schemeClr val="bg1"/>
                          </a:solidFill>
                          <a:effectLst/>
                        </a:rPr>
                        <a:t>Amount </a:t>
                      </a:r>
                      <a:r>
                        <a:rPr lang="en-US" sz="1100" smtClean="0">
                          <a:solidFill>
                            <a:schemeClr val="bg1"/>
                          </a:solidFill>
                          <a:effectLst/>
                          <a:latin typeface="Calibri" panose="020F0502020204030204" pitchFamily="34" charset="0"/>
                        </a:rPr>
                        <a:t>(AZN)</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r>
              <a:tr h="436239">
                <a:tc>
                  <a:txBody>
                    <a:bodyPr/>
                    <a:lstStyle/>
                    <a:p>
                      <a:pPr algn="ctr">
                        <a:lnSpc>
                          <a:spcPct val="115000"/>
                        </a:lnSpc>
                        <a:spcAft>
                          <a:spcPts val="0"/>
                        </a:spcAft>
                      </a:pPr>
                      <a:r>
                        <a:rPr lang="en-US" sz="1100">
                          <a:solidFill>
                            <a:schemeClr val="bg1"/>
                          </a:solidFill>
                          <a:effectLst/>
                        </a:rPr>
                        <a:t>2013</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a:solidFill>
                            <a:schemeClr val="bg1"/>
                          </a:solidFill>
                          <a:effectLst/>
                        </a:rPr>
                        <a:t>6,244</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8,565,033</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188</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339,301</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108</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98,350</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36</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a:solidFill>
                            <a:schemeClr val="bg1"/>
                          </a:solidFill>
                          <a:effectLst/>
                        </a:rPr>
                        <a:t>180,000</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a:solidFill>
                            <a:schemeClr val="bg1"/>
                          </a:solidFill>
                          <a:effectLst/>
                        </a:rPr>
                        <a:t>6,576</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b="1">
                          <a:solidFill>
                            <a:schemeClr val="bg1"/>
                          </a:solidFill>
                          <a:effectLst/>
                        </a:rPr>
                        <a:t>9,182,684</a:t>
                      </a:r>
                      <a:endParaRPr lang="en-US" sz="1100" b="1">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r>
              <a:tr h="490831">
                <a:tc>
                  <a:txBody>
                    <a:bodyPr/>
                    <a:lstStyle/>
                    <a:p>
                      <a:pPr algn="ctr">
                        <a:lnSpc>
                          <a:spcPct val="115000"/>
                        </a:lnSpc>
                        <a:spcAft>
                          <a:spcPts val="0"/>
                        </a:spcAft>
                      </a:pPr>
                      <a:r>
                        <a:rPr lang="en-US" sz="1100">
                          <a:solidFill>
                            <a:schemeClr val="bg1"/>
                          </a:solidFill>
                          <a:effectLst/>
                        </a:rPr>
                        <a:t>2014</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a:solidFill>
                            <a:schemeClr val="bg1"/>
                          </a:solidFill>
                          <a:effectLst/>
                        </a:rPr>
                        <a:t>7,845</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a:solidFill>
                            <a:schemeClr val="bg1"/>
                          </a:solidFill>
                          <a:effectLst/>
                        </a:rPr>
                        <a:t>9,676,053</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a:solidFill>
                            <a:schemeClr val="bg1"/>
                          </a:solidFill>
                          <a:effectLst/>
                        </a:rPr>
                        <a:t>273</a:t>
                      </a:r>
                      <a:endParaRPr lang="en-US" sz="110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357,304</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297</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369,500</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135</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641,288</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dirty="0">
                          <a:solidFill>
                            <a:schemeClr val="bg1"/>
                          </a:solidFill>
                          <a:effectLst/>
                        </a:rPr>
                        <a:t>8,550</a:t>
                      </a:r>
                      <a:endParaRPr lang="en-US" sz="1100"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c>
                  <a:txBody>
                    <a:bodyPr/>
                    <a:lstStyle/>
                    <a:p>
                      <a:pPr algn="ctr">
                        <a:lnSpc>
                          <a:spcPct val="115000"/>
                        </a:lnSpc>
                        <a:spcAft>
                          <a:spcPts val="0"/>
                        </a:spcAft>
                      </a:pPr>
                      <a:r>
                        <a:rPr lang="en-US" sz="1100" b="1" dirty="0">
                          <a:solidFill>
                            <a:schemeClr val="bg1"/>
                          </a:solidFill>
                          <a:effectLst/>
                        </a:rPr>
                        <a:t>11,044,145</a:t>
                      </a:r>
                      <a:endParaRPr lang="en-US" sz="1100" b="1" dirty="0">
                        <a:solidFill>
                          <a:schemeClr val="bg1"/>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3">
                        <a:lumMod val="75000"/>
                      </a:schemeClr>
                    </a:solidFill>
                  </a:tcPr>
                </a:tc>
              </a:tr>
              <a:tr h="265383">
                <a:tc>
                  <a:txBody>
                    <a:bodyPr/>
                    <a:lstStyle/>
                    <a:p>
                      <a:pPr algn="ctr">
                        <a:lnSpc>
                          <a:spcPct val="115000"/>
                        </a:lnSpc>
                        <a:spcAft>
                          <a:spcPts val="0"/>
                        </a:spcAft>
                      </a:pPr>
                      <a:r>
                        <a:rPr lang="en-US" sz="1100" dirty="0">
                          <a:solidFill>
                            <a:srgbClr val="002060"/>
                          </a:solidFill>
                          <a:effectLst/>
                        </a:rPr>
                        <a:t>Percent</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dirty="0">
                          <a:solidFill>
                            <a:srgbClr val="002060"/>
                          </a:solidFill>
                          <a:effectLst/>
                        </a:rPr>
                        <a:t>25.64</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dirty="0">
                          <a:solidFill>
                            <a:srgbClr val="002060"/>
                          </a:solidFill>
                          <a:effectLst/>
                        </a:rPr>
                        <a:t>12.97</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dirty="0">
                          <a:solidFill>
                            <a:srgbClr val="002060"/>
                          </a:solidFill>
                          <a:effectLst/>
                        </a:rPr>
                        <a:t>45.21</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dirty="0">
                          <a:solidFill>
                            <a:srgbClr val="002060"/>
                          </a:solidFill>
                          <a:effectLst/>
                        </a:rPr>
                        <a:t>5.31</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dirty="0">
                          <a:solidFill>
                            <a:srgbClr val="002060"/>
                          </a:solidFill>
                          <a:effectLst/>
                        </a:rPr>
                        <a:t>2.75</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dirty="0">
                          <a:solidFill>
                            <a:srgbClr val="002060"/>
                          </a:solidFill>
                          <a:effectLst/>
                        </a:rPr>
                        <a:t>3.75</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dirty="0">
                          <a:solidFill>
                            <a:srgbClr val="002060"/>
                          </a:solidFill>
                          <a:effectLst/>
                        </a:rPr>
                        <a:t>3.75</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dirty="0">
                          <a:solidFill>
                            <a:srgbClr val="002060"/>
                          </a:solidFill>
                          <a:effectLst/>
                        </a:rPr>
                        <a:t>3.56</a:t>
                      </a:r>
                      <a:endParaRPr lang="en-US" sz="1100"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b="1" dirty="0">
                          <a:solidFill>
                            <a:srgbClr val="002060"/>
                          </a:solidFill>
                          <a:effectLst/>
                        </a:rPr>
                        <a:t>30.02</a:t>
                      </a:r>
                      <a:endParaRPr lang="en-US" sz="1100" b="1"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c>
                  <a:txBody>
                    <a:bodyPr/>
                    <a:lstStyle/>
                    <a:p>
                      <a:pPr algn="ctr">
                        <a:lnSpc>
                          <a:spcPct val="115000"/>
                        </a:lnSpc>
                        <a:spcAft>
                          <a:spcPts val="0"/>
                        </a:spcAft>
                      </a:pPr>
                      <a:r>
                        <a:rPr lang="en-US" sz="1100" b="1" dirty="0">
                          <a:solidFill>
                            <a:srgbClr val="002060"/>
                          </a:solidFill>
                          <a:effectLst/>
                        </a:rPr>
                        <a:t>20.27</a:t>
                      </a:r>
                      <a:endParaRPr lang="en-US" sz="1100" b="1" dirty="0">
                        <a:solidFill>
                          <a:srgbClr val="002060"/>
                        </a:solidFill>
                        <a:effectLst/>
                        <a:latin typeface="Times New Roman"/>
                        <a:ea typeface="MS Mincho"/>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50000"/>
                      </a:schemeClr>
                    </a:solidFill>
                  </a:tcPr>
                </a:tc>
              </a:tr>
            </a:tbl>
          </a:graphicData>
        </a:graphic>
      </p:graphicFrame>
    </p:spTree>
    <p:extLst>
      <p:ext uri="{BB962C8B-B14F-4D97-AF65-F5344CB8AC3E}">
        <p14:creationId xmlns:p14="http://schemas.microsoft.com/office/powerpoint/2010/main" xmlns="" val="1251640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lum bright="70000" contrast="-70000"/>
            <a:extLst>
              <a:ext uri="{28A0092B-C50C-407E-A947-70E740481C1C}">
                <a14:useLocalDpi xmlns:a14="http://schemas.microsoft.com/office/drawing/2010/main" xmlns="" val="0"/>
              </a:ext>
            </a:extLst>
          </a:blip>
          <a:srcRect l="19039" r="20386" b="28687"/>
          <a:stretch/>
        </p:blipFill>
        <p:spPr>
          <a:xfrm>
            <a:off x="1600200" y="1143000"/>
            <a:ext cx="5733570" cy="4589913"/>
          </a:xfrm>
          <a:prstGeom prst="rect">
            <a:avLst/>
          </a:prstGeom>
        </p:spPr>
      </p:pic>
      <p:sp>
        <p:nvSpPr>
          <p:cNvPr id="3" name="Rectangle 2"/>
          <p:cNvSpPr/>
          <p:nvPr/>
        </p:nvSpPr>
        <p:spPr>
          <a:xfrm>
            <a:off x="5165907" y="4691941"/>
            <a:ext cx="1362874" cy="307777"/>
          </a:xfrm>
          <a:prstGeom prst="rect">
            <a:avLst/>
          </a:prstGeom>
        </p:spPr>
        <p:txBody>
          <a:bodyPr wrap="none">
            <a:spAutoFit/>
          </a:bodyPr>
          <a:lstStyle/>
          <a:p>
            <a:pPr algn="ctr"/>
            <a:r>
              <a:rPr lang="en-US" sz="1400" b="1" dirty="0" smtClean="0">
                <a:solidFill>
                  <a:schemeClr val="tx2">
                    <a:lumMod val="60000"/>
                    <a:lumOff val="40000"/>
                  </a:schemeClr>
                </a:solidFill>
              </a:rPr>
              <a:t>25,330,180 AZN</a:t>
            </a:r>
            <a:endParaRPr lang="en-US" sz="1400" b="1" dirty="0">
              <a:solidFill>
                <a:schemeClr val="tx2">
                  <a:lumMod val="60000"/>
                  <a:lumOff val="40000"/>
                </a:schemeClr>
              </a:solidFill>
            </a:endParaRPr>
          </a:p>
        </p:txBody>
      </p:sp>
      <p:sp>
        <p:nvSpPr>
          <p:cNvPr id="16" name="Rectangle 15"/>
          <p:cNvSpPr/>
          <p:nvPr/>
        </p:nvSpPr>
        <p:spPr>
          <a:xfrm>
            <a:off x="1469890" y="573405"/>
            <a:ext cx="1184940" cy="369332"/>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az-Latn-AZ" dirty="0" err="1" smtClean="0">
                <a:solidFill>
                  <a:schemeClr val="bg1"/>
                </a:solidFill>
              </a:rPr>
              <a:t>Lossratio</a:t>
            </a:r>
            <a:r>
              <a:rPr lang="az-Latn-AZ" dirty="0" smtClean="0">
                <a:solidFill>
                  <a:schemeClr val="bg1"/>
                </a:solidFill>
              </a:rPr>
              <a:t> </a:t>
            </a:r>
            <a:endParaRPr lang="az-Latn-AZ" dirty="0">
              <a:solidFill>
                <a:schemeClr val="bg1"/>
              </a:solidFill>
            </a:endParaRPr>
          </a:p>
        </p:txBody>
      </p:sp>
      <p:cxnSp>
        <p:nvCxnSpPr>
          <p:cNvPr id="17" name="Elbow Connector 1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33400" y="1143000"/>
            <a:ext cx="8305799" cy="3416320"/>
          </a:xfrm>
          <a:prstGeom prst="rect">
            <a:avLst/>
          </a:prstGeom>
        </p:spPr>
        <p:txBody>
          <a:bodyPr wrap="square">
            <a:spAutoFit/>
          </a:bodyPr>
          <a:lstStyle/>
          <a:p>
            <a:pPr lvl="0" eaLnBrk="0" fontAlgn="base" hangingPunct="0">
              <a:lnSpc>
                <a:spcPct val="150000"/>
              </a:lnSpc>
              <a:spcBef>
                <a:spcPct val="0"/>
              </a:spcBef>
              <a:spcAft>
                <a:spcPct val="0"/>
              </a:spcAft>
            </a:pPr>
            <a:r>
              <a:rPr lang="en-US" sz="1600" dirty="0" smtClean="0">
                <a:solidFill>
                  <a:srgbClr val="002060"/>
                </a:solidFill>
              </a:rPr>
              <a:t> </a:t>
            </a:r>
            <a:r>
              <a:rPr lang="en-US" altLang="en-US" sz="1600" dirty="0">
                <a:solidFill>
                  <a:srgbClr val="002060"/>
                </a:solidFill>
                <a:cs typeface="Arial" pitchFamily="34" charset="0"/>
              </a:rPr>
              <a:t>One of the most complicated tasks of insurance business is claim handling.  The main objective of an insurance company is to monitor and control every stage of claim handling since this will also help to reduce the cost. During 2013 CIB participant insurance companies in total have spent 37% of the collected premium was used to pay for claims.  However during the first 5 month of 2014 total paid claim amount is 44% of collected premiums.  If we consider the fact that 30% of collected premium goes towards the operation costs then we can see that during 2013 the loss ratio was around 67%, and during 5 moth of 2014 this number is 74%.  The decrease in collected premiums have its effect on lowering the average paid claims. </a:t>
            </a:r>
            <a:endParaRPr lang="en-US" sz="1600" dirty="0">
              <a:solidFill>
                <a:srgbClr val="002060"/>
              </a:solidFill>
            </a:endParaRPr>
          </a:p>
        </p:txBody>
      </p:sp>
    </p:spTree>
    <p:extLst>
      <p:ext uri="{BB962C8B-B14F-4D97-AF65-F5344CB8AC3E}">
        <p14:creationId xmlns:p14="http://schemas.microsoft.com/office/powerpoint/2010/main" xmlns="" val="3984510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print">
            <a:lum bright="70000" contrast="-70000"/>
            <a:extLst>
              <a:ext uri="{28A0092B-C50C-407E-A947-70E740481C1C}">
                <a14:useLocalDpi xmlns:a14="http://schemas.microsoft.com/office/drawing/2010/main" xmlns="" val="0"/>
              </a:ext>
            </a:extLst>
          </a:blip>
          <a:srcRect l="19039" r="20386" b="28687"/>
          <a:stretch/>
        </p:blipFill>
        <p:spPr>
          <a:xfrm>
            <a:off x="1600200" y="1066800"/>
            <a:ext cx="5733570" cy="4589913"/>
          </a:xfrm>
          <a:prstGeom prst="rect">
            <a:avLst/>
          </a:prstGeom>
        </p:spPr>
      </p:pic>
      <p:sp>
        <p:nvSpPr>
          <p:cNvPr id="3" name="Rectangle 2"/>
          <p:cNvSpPr/>
          <p:nvPr/>
        </p:nvSpPr>
        <p:spPr>
          <a:xfrm>
            <a:off x="5165907" y="4691941"/>
            <a:ext cx="1362874" cy="307777"/>
          </a:xfrm>
          <a:prstGeom prst="rect">
            <a:avLst/>
          </a:prstGeom>
        </p:spPr>
        <p:txBody>
          <a:bodyPr wrap="none">
            <a:spAutoFit/>
          </a:bodyPr>
          <a:lstStyle/>
          <a:p>
            <a:pPr algn="ctr"/>
            <a:r>
              <a:rPr lang="en-US" sz="1400" b="1" dirty="0" smtClean="0">
                <a:solidFill>
                  <a:schemeClr val="tx2">
                    <a:lumMod val="60000"/>
                    <a:lumOff val="40000"/>
                  </a:schemeClr>
                </a:solidFill>
              </a:rPr>
              <a:t>25,330,180 AZN</a:t>
            </a:r>
            <a:endParaRPr lang="en-US" sz="1400" b="1" dirty="0">
              <a:solidFill>
                <a:schemeClr val="tx2">
                  <a:lumMod val="60000"/>
                  <a:lumOff val="40000"/>
                </a:schemeClr>
              </a:solidFill>
            </a:endParaRPr>
          </a:p>
        </p:txBody>
      </p:sp>
      <p:sp>
        <p:nvSpPr>
          <p:cNvPr id="16" name="Rectangle 15"/>
          <p:cNvSpPr/>
          <p:nvPr/>
        </p:nvSpPr>
        <p:spPr>
          <a:xfrm>
            <a:off x="1524744" y="572055"/>
            <a:ext cx="3510320" cy="369332"/>
          </a:xfrm>
          <a:prstGeom prst="rect">
            <a:avLst/>
          </a:prstGeom>
          <a:solidFill>
            <a:schemeClr val="accent2">
              <a:lumMod val="50000"/>
            </a:schemeClr>
          </a:solidFill>
          <a:ln>
            <a:noFill/>
          </a:ln>
        </p:spPr>
        <p:style>
          <a:lnRef idx="1">
            <a:schemeClr val="accent1"/>
          </a:lnRef>
          <a:fillRef idx="3">
            <a:schemeClr val="accent1"/>
          </a:fillRef>
          <a:effectRef idx="2">
            <a:schemeClr val="accent1"/>
          </a:effectRef>
          <a:fontRef idx="minor">
            <a:schemeClr val="lt1"/>
          </a:fontRef>
        </p:style>
        <p:txBody>
          <a:bodyPr wrap="none">
            <a:spAutoFit/>
          </a:bodyPr>
          <a:lstStyle/>
          <a:p>
            <a:pPr algn="ctr"/>
            <a:r>
              <a:rPr lang="az-Latn-AZ" dirty="0" smtClean="0">
                <a:solidFill>
                  <a:schemeClr val="bg1"/>
                </a:solidFill>
              </a:rPr>
              <a:t>CLAIM </a:t>
            </a:r>
            <a:r>
              <a:rPr lang="az-Latn-AZ" dirty="0">
                <a:solidFill>
                  <a:schemeClr val="bg1"/>
                </a:solidFill>
              </a:rPr>
              <a:t>HANDLING SOFTWARE</a:t>
            </a:r>
          </a:p>
        </p:txBody>
      </p:sp>
      <p:cxnSp>
        <p:nvCxnSpPr>
          <p:cNvPr id="17" name="Elbow Connector 16"/>
          <p:cNvCxnSpPr/>
          <p:nvPr/>
        </p:nvCxnSpPr>
        <p:spPr>
          <a:xfrm>
            <a:off x="0" y="292099"/>
            <a:ext cx="1447800" cy="464622"/>
          </a:xfrm>
          <a:prstGeom prst="bentConnector3">
            <a:avLst>
              <a:gd name="adj1" fmla="val 50000"/>
            </a:avLst>
          </a:prstGeom>
          <a:ln w="19050"/>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76224" y="1123060"/>
            <a:ext cx="8639175" cy="4724370"/>
          </a:xfrm>
          <a:prstGeom prst="rect">
            <a:avLst/>
          </a:prstGeom>
        </p:spPr>
        <p:txBody>
          <a:bodyPr wrap="square">
            <a:spAutoFit/>
          </a:bodyPr>
          <a:lstStyle/>
          <a:p>
            <a:r>
              <a:rPr lang="en-US" sz="1400" b="1" dirty="0" smtClean="0">
                <a:solidFill>
                  <a:srgbClr val="002060"/>
                </a:solidFill>
              </a:rPr>
              <a:t>Advantages </a:t>
            </a:r>
            <a:r>
              <a:rPr lang="en-US" sz="1400" b="1" dirty="0">
                <a:solidFill>
                  <a:srgbClr val="002060"/>
                </a:solidFill>
              </a:rPr>
              <a:t>of  new </a:t>
            </a:r>
            <a:r>
              <a:rPr lang="en-US" sz="1400" b="1" dirty="0" smtClean="0">
                <a:solidFill>
                  <a:srgbClr val="002060"/>
                </a:solidFill>
              </a:rPr>
              <a:t>system</a:t>
            </a:r>
          </a:p>
          <a:p>
            <a:endParaRPr lang="en-US" sz="1400" b="1" dirty="0">
              <a:solidFill>
                <a:srgbClr val="002060"/>
              </a:solidFill>
            </a:endParaRPr>
          </a:p>
          <a:p>
            <a:pPr marL="285750" indent="-285750">
              <a:lnSpc>
                <a:spcPct val="150000"/>
              </a:lnSpc>
              <a:buFont typeface="Arial" panose="020B0604020202020204" pitchFamily="34" charset="0"/>
              <a:buChar char="•"/>
            </a:pPr>
            <a:r>
              <a:rPr lang="en-US" sz="1400" dirty="0" smtClean="0">
                <a:solidFill>
                  <a:srgbClr val="002060"/>
                </a:solidFill>
              </a:rPr>
              <a:t>The </a:t>
            </a:r>
            <a:r>
              <a:rPr lang="en-US" sz="1400" dirty="0">
                <a:solidFill>
                  <a:srgbClr val="002060"/>
                </a:solidFill>
              </a:rPr>
              <a:t>automation of the whole process starting with the oral insurance claims till the insurance payment, also including the fulfillment of the process of subrogation  </a:t>
            </a:r>
          </a:p>
          <a:p>
            <a:pPr marL="285750" indent="-285750">
              <a:lnSpc>
                <a:spcPct val="150000"/>
              </a:lnSpc>
              <a:buFont typeface="Arial" panose="020B0604020202020204" pitchFamily="34" charset="0"/>
              <a:buChar char="•"/>
            </a:pPr>
            <a:r>
              <a:rPr lang="en-US" sz="1400" dirty="0" smtClean="0">
                <a:solidFill>
                  <a:srgbClr val="002060"/>
                </a:solidFill>
              </a:rPr>
              <a:t>Informative </a:t>
            </a:r>
            <a:r>
              <a:rPr lang="en-US" sz="1400" dirty="0">
                <a:solidFill>
                  <a:srgbClr val="002060"/>
                </a:solidFill>
              </a:rPr>
              <a:t>interface for users</a:t>
            </a:r>
          </a:p>
          <a:p>
            <a:pPr marL="285750" indent="-285750">
              <a:lnSpc>
                <a:spcPct val="150000"/>
              </a:lnSpc>
              <a:buFont typeface="Arial" panose="020B0604020202020204" pitchFamily="34" charset="0"/>
              <a:buChar char="•"/>
            </a:pPr>
            <a:r>
              <a:rPr lang="en-US" sz="1400" dirty="0" smtClean="0">
                <a:solidFill>
                  <a:srgbClr val="002060"/>
                </a:solidFill>
              </a:rPr>
              <a:t>The </a:t>
            </a:r>
            <a:r>
              <a:rPr lang="en-US" sz="1400" dirty="0">
                <a:solidFill>
                  <a:srgbClr val="002060"/>
                </a:solidFill>
              </a:rPr>
              <a:t>possibility of editing of the inserted information, up to the moment of payment</a:t>
            </a:r>
          </a:p>
          <a:p>
            <a:pPr marL="285750" indent="-285750">
              <a:lnSpc>
                <a:spcPct val="150000"/>
              </a:lnSpc>
              <a:buFont typeface="Arial" panose="020B0604020202020204" pitchFamily="34" charset="0"/>
              <a:buChar char="•"/>
            </a:pPr>
            <a:r>
              <a:rPr lang="en-US" sz="1400" dirty="0" smtClean="0">
                <a:solidFill>
                  <a:srgbClr val="002060"/>
                </a:solidFill>
              </a:rPr>
              <a:t>During </a:t>
            </a:r>
            <a:r>
              <a:rPr lang="en-US" sz="1400" dirty="0">
                <a:solidFill>
                  <a:srgbClr val="002060"/>
                </a:solidFill>
              </a:rPr>
              <a:t>the certain stages of insurance settlement informing the relevant persons by means of SMS, e-mail or official letters </a:t>
            </a:r>
          </a:p>
          <a:p>
            <a:pPr marL="285750" indent="-285750">
              <a:lnSpc>
                <a:spcPct val="150000"/>
              </a:lnSpc>
              <a:buFont typeface="Arial" panose="020B0604020202020204" pitchFamily="34" charset="0"/>
              <a:buChar char="•"/>
            </a:pPr>
            <a:r>
              <a:rPr lang="en-US" sz="1400" dirty="0" smtClean="0">
                <a:solidFill>
                  <a:srgbClr val="002060"/>
                </a:solidFill>
              </a:rPr>
              <a:t>The </a:t>
            </a:r>
            <a:r>
              <a:rPr lang="en-US" sz="1400" dirty="0">
                <a:solidFill>
                  <a:srgbClr val="002060"/>
                </a:solidFill>
              </a:rPr>
              <a:t>automatic determination of the missing documents with regard to the insurance claim and electronic informing of the applicant.</a:t>
            </a:r>
          </a:p>
          <a:p>
            <a:pPr marL="285750" indent="-285750">
              <a:lnSpc>
                <a:spcPct val="150000"/>
              </a:lnSpc>
              <a:buFont typeface="Arial" panose="020B0604020202020204" pitchFamily="34" charset="0"/>
              <a:buChar char="•"/>
            </a:pPr>
            <a:r>
              <a:rPr lang="en-US" sz="1400" dirty="0" smtClean="0">
                <a:solidFill>
                  <a:srgbClr val="002060"/>
                </a:solidFill>
              </a:rPr>
              <a:t>Direct </a:t>
            </a:r>
            <a:r>
              <a:rPr lang="en-US" sz="1400" dirty="0">
                <a:solidFill>
                  <a:srgbClr val="002060"/>
                </a:solidFill>
              </a:rPr>
              <a:t>converting of reports of insurance payments in Excel, PDF formats and automatic sending of monthly, quarterly and yearly reports to the officials</a:t>
            </a:r>
          </a:p>
          <a:p>
            <a:pPr marL="285750" indent="-285750">
              <a:lnSpc>
                <a:spcPct val="150000"/>
              </a:lnSpc>
              <a:buFont typeface="Arial" panose="020B0604020202020204" pitchFamily="34" charset="0"/>
              <a:buChar char="•"/>
            </a:pPr>
            <a:r>
              <a:rPr lang="en-US" sz="1400" dirty="0" smtClean="0">
                <a:solidFill>
                  <a:srgbClr val="002060"/>
                </a:solidFill>
              </a:rPr>
              <a:t>The </a:t>
            </a:r>
            <a:r>
              <a:rPr lang="en-US" sz="1400" dirty="0">
                <a:solidFill>
                  <a:srgbClr val="002060"/>
                </a:solidFill>
              </a:rPr>
              <a:t>possibility of getting of comprehensive information about insurance accidents (the division of accidents according to the regions, age of the drivers of vehicle that caused the damage, sex, </a:t>
            </a:r>
            <a:r>
              <a:rPr lang="en-US" sz="1400" dirty="0" err="1">
                <a:solidFill>
                  <a:srgbClr val="002060"/>
                </a:solidFill>
              </a:rPr>
              <a:t>etc</a:t>
            </a:r>
            <a:r>
              <a:rPr lang="en-US" sz="1400" dirty="0">
                <a:solidFill>
                  <a:srgbClr val="002060"/>
                </a:solidFill>
              </a:rPr>
              <a:t>). </a:t>
            </a:r>
          </a:p>
          <a:p>
            <a:pPr marL="285750" indent="-285750">
              <a:lnSpc>
                <a:spcPct val="150000"/>
              </a:lnSpc>
              <a:buFont typeface="Arial" panose="020B0604020202020204" pitchFamily="34" charset="0"/>
              <a:buChar char="•"/>
            </a:pPr>
            <a:r>
              <a:rPr lang="en-US" sz="1400" dirty="0" smtClean="0">
                <a:solidFill>
                  <a:srgbClr val="002060"/>
                </a:solidFill>
              </a:rPr>
              <a:t>Online </a:t>
            </a:r>
            <a:r>
              <a:rPr lang="en-US" sz="1400" dirty="0">
                <a:solidFill>
                  <a:srgbClr val="002060"/>
                </a:solidFill>
              </a:rPr>
              <a:t>Application submission</a:t>
            </a:r>
          </a:p>
        </p:txBody>
      </p:sp>
    </p:spTree>
    <p:extLst>
      <p:ext uri="{BB962C8B-B14F-4D97-AF65-F5344CB8AC3E}">
        <p14:creationId xmlns:p14="http://schemas.microsoft.com/office/powerpoint/2010/main" xmlns="" val="1837888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35">
      <a:dk1>
        <a:srgbClr val="C00000"/>
      </a:dk1>
      <a:lt1>
        <a:sysClr val="window" lastClr="FFFFFF"/>
      </a:lt1>
      <a:dk2>
        <a:srgbClr val="FFFFFF"/>
      </a:dk2>
      <a:lt2>
        <a:srgbClr val="ACCBF9"/>
      </a:lt2>
      <a:accent1>
        <a:srgbClr val="0F8EC5"/>
      </a:accent1>
      <a:accent2>
        <a:srgbClr val="B1E3F9"/>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2185</TotalTime>
  <Words>1220</Words>
  <Application>Microsoft Office PowerPoint</Application>
  <PresentationFormat>On-screen Show (4:3)</PresentationFormat>
  <Paragraphs>187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Nizami.Karimov</dc:creator>
  <cp:lastModifiedBy>oleg</cp:lastModifiedBy>
  <cp:revision>192</cp:revision>
  <cp:lastPrinted>2014-03-05T14:20:13Z</cp:lastPrinted>
  <dcterms:created xsi:type="dcterms:W3CDTF">2014-02-20T07:24:39Z</dcterms:created>
  <dcterms:modified xsi:type="dcterms:W3CDTF">2014-06-24T12:13:42Z</dcterms:modified>
</cp:coreProperties>
</file>